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sldIdLst>
    <p:sldId id="256" r:id="rId2"/>
    <p:sldId id="257" r:id="rId3"/>
    <p:sldId id="290" r:id="rId4"/>
    <p:sldId id="291" r:id="rId5"/>
    <p:sldId id="258" r:id="rId6"/>
    <p:sldId id="259" r:id="rId7"/>
    <p:sldId id="261" r:id="rId8"/>
    <p:sldId id="260" r:id="rId9"/>
    <p:sldId id="262" r:id="rId10"/>
    <p:sldId id="263" r:id="rId11"/>
    <p:sldId id="264" r:id="rId12"/>
    <p:sldId id="265" r:id="rId13"/>
    <p:sldId id="266" r:id="rId14"/>
    <p:sldId id="267" r:id="rId15"/>
    <p:sldId id="268" r:id="rId16"/>
    <p:sldId id="271" r:id="rId17"/>
    <p:sldId id="273" r:id="rId18"/>
    <p:sldId id="274" r:id="rId19"/>
    <p:sldId id="275" r:id="rId20"/>
    <p:sldId id="295" r:id="rId21"/>
    <p:sldId id="277" r:id="rId22"/>
    <p:sldId id="278" r:id="rId23"/>
    <p:sldId id="279" r:id="rId24"/>
    <p:sldId id="280" r:id="rId25"/>
    <p:sldId id="282" r:id="rId26"/>
    <p:sldId id="270" r:id="rId27"/>
    <p:sldId id="284" r:id="rId28"/>
    <p:sldId id="296"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B5CF"/>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DBE93-EE25-48C5-B6DE-61C5F50FC705}" type="datetimeFigureOut">
              <a:rPr lang="zh-TW" altLang="en-US" smtClean="0"/>
              <a:t>2023/1/17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1F129-72E8-45ED-9629-482E17E257C9}" type="slidenum">
              <a:rPr lang="zh-TW" altLang="en-US" smtClean="0"/>
              <a:t>‹#›</a:t>
            </a:fld>
            <a:endParaRPr lang="zh-TW" altLang="en-US"/>
          </a:p>
        </p:txBody>
      </p:sp>
    </p:spTree>
    <p:extLst>
      <p:ext uri="{BB962C8B-B14F-4D97-AF65-F5344CB8AC3E}">
        <p14:creationId xmlns:p14="http://schemas.microsoft.com/office/powerpoint/2010/main" val="232153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2D1F129-72E8-45ED-9629-482E17E257C9}" type="slidenum">
              <a:rPr lang="zh-TW" altLang="en-US" smtClean="0"/>
              <a:t>1</a:t>
            </a:fld>
            <a:endParaRPr lang="zh-TW" altLang="en-US"/>
          </a:p>
        </p:txBody>
      </p:sp>
    </p:spTree>
    <p:extLst>
      <p:ext uri="{BB962C8B-B14F-4D97-AF65-F5344CB8AC3E}">
        <p14:creationId xmlns:p14="http://schemas.microsoft.com/office/powerpoint/2010/main" val="164548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453D303-8A51-47E7-A53C-D7C3A2CF622B}" type="datetime1">
              <a:rPr lang="en-US" altLang="zh-TW"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6A3DCDE-DFA9-4004-A44A-9CF55B2D4B29}" type="datetime1">
              <a:rPr lang="en-US" altLang="zh-TW"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9ED8980-D0C3-40B5-9BDE-8CC42EA2CEA4}" type="datetime1">
              <a:rPr lang="en-US" altLang="zh-TW"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3FD7D15-728C-403D-92FD-307A11BC18CF}" type="datetime1">
              <a:rPr lang="en-US" altLang="zh-TW"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959B6D2-6DED-49C7-9C0F-34849771DC58}" type="datetime1">
              <a:rPr lang="en-US" altLang="zh-TW"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8D3A8C48-D36D-41E7-8F8E-0A2611C44DB2}" type="datetime1">
              <a:rPr lang="en-US" altLang="zh-TW" smtClean="0"/>
              <a:t>1/17/2023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Date Placeholder 1"/>
          <p:cNvSpPr>
            <a:spLocks noGrp="1"/>
          </p:cNvSpPr>
          <p:nvPr>
            <p:ph type="dt" sz="half" idx="10"/>
          </p:nvPr>
        </p:nvSpPr>
        <p:spPr/>
        <p:txBody>
          <a:bodyPr/>
          <a:lstStyle/>
          <a:p>
            <a:fld id="{E0F287BD-908D-4911-BA0A-680093E7E0CA}" type="datetime1">
              <a:rPr lang="en-US" altLang="zh-TW" smtClean="0"/>
              <a:t>1/17/2023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2" name="Date Placeholder 1"/>
          <p:cNvSpPr>
            <a:spLocks noGrp="1"/>
          </p:cNvSpPr>
          <p:nvPr>
            <p:ph type="dt" sz="half" idx="10"/>
          </p:nvPr>
        </p:nvSpPr>
        <p:spPr/>
        <p:txBody>
          <a:bodyPr/>
          <a:lstStyle/>
          <a:p>
            <a:fld id="{97929E6C-D633-4D32-9440-6B1EAAEE5E40}" type="datetime1">
              <a:rPr lang="en-US" altLang="zh-TW" smtClean="0"/>
              <a:t>1/17/2023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74AF9F-E5F6-453B-A57A-FEAE096F7633}" type="datetime1">
              <a:rPr lang="en-US" altLang="zh-TW"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C7972927-4E4E-4FEB-8839-019FE626F1A1}" type="datetime1">
              <a:rPr lang="en-US" altLang="zh-TW" smtClean="0"/>
              <a:t>1/17/2023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0A386892-6177-4439-89B4-A64E9EB14ABE}" type="datetime1">
              <a:rPr lang="en-US" altLang="zh-TW" smtClean="0"/>
              <a:t>1/17/2023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21F2B71-A5AF-4956-8B23-C2A0C40ECEC0}" type="datetime1">
              <a:rPr lang="en-US" altLang="zh-TW" smtClean="0"/>
              <a:t>1/17/2023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9848" y="1298448"/>
            <a:ext cx="7315200" cy="2408579"/>
          </a:xfrm>
        </p:spPr>
        <p:txBody>
          <a:bodyPr>
            <a:normAutofit/>
          </a:bodyPr>
          <a:lstStyle/>
          <a:p>
            <a:r>
              <a:rPr lang="zh-TW" altLang="en-US" sz="5400" b="1" dirty="0" smtClean="0"/>
              <a:t>大同大學圖書館</a:t>
            </a:r>
            <a:r>
              <a:rPr lang="en-US" altLang="zh-TW" sz="5400" b="1" dirty="0" smtClean="0"/>
              <a:t/>
            </a:r>
            <a:br>
              <a:rPr lang="en-US" altLang="zh-TW" sz="5400" b="1" dirty="0" smtClean="0"/>
            </a:br>
            <a:r>
              <a:rPr lang="en-US" altLang="zh-TW" sz="5400" b="1" dirty="0" err="1" smtClean="0"/>
              <a:t>turnitin</a:t>
            </a:r>
            <a:r>
              <a:rPr lang="zh-TW" altLang="en-US" sz="5400" b="1" dirty="0" smtClean="0"/>
              <a:t>原創性比對系統</a:t>
            </a:r>
            <a:endParaRPr lang="zh-TW" altLang="en-US" sz="5400" b="1" dirty="0"/>
          </a:p>
        </p:txBody>
      </p:sp>
      <p:sp>
        <p:nvSpPr>
          <p:cNvPr id="3" name="副標題 2"/>
          <p:cNvSpPr>
            <a:spLocks noGrp="1"/>
          </p:cNvSpPr>
          <p:nvPr>
            <p:ph type="subTitle" idx="1"/>
          </p:nvPr>
        </p:nvSpPr>
        <p:spPr/>
        <p:txBody>
          <a:bodyPr/>
          <a:lstStyle/>
          <a:p>
            <a:pPr algn="r"/>
            <a:endParaRPr lang="en-US" altLang="zh-TW" dirty="0" smtClean="0"/>
          </a:p>
          <a:p>
            <a:pPr algn="r"/>
            <a:r>
              <a:rPr lang="zh-TW" altLang="en-US" sz="1600" dirty="0" smtClean="0"/>
              <a:t>民國</a:t>
            </a:r>
            <a:r>
              <a:rPr lang="en-US" altLang="zh-TW" sz="1600" dirty="0" smtClean="0"/>
              <a:t>112</a:t>
            </a:r>
            <a:r>
              <a:rPr lang="zh-TW" altLang="en-US" sz="1600" dirty="0" smtClean="0"/>
              <a:t>年</a:t>
            </a:r>
            <a:r>
              <a:rPr lang="en-US" altLang="zh-TW" sz="1600" dirty="0"/>
              <a:t>1</a:t>
            </a:r>
            <a:r>
              <a:rPr lang="zh-TW" altLang="en-US" sz="1600" dirty="0" smtClean="0"/>
              <a:t>月</a:t>
            </a:r>
            <a:endParaRPr lang="zh-TW" altLang="en-US" sz="1600" dirty="0"/>
          </a:p>
        </p:txBody>
      </p:sp>
      <p:pic>
        <p:nvPicPr>
          <p:cNvPr id="4" name="圖片 3"/>
          <p:cNvPicPr>
            <a:picLocks noChangeAspect="1"/>
          </p:cNvPicPr>
          <p:nvPr/>
        </p:nvPicPr>
        <p:blipFill>
          <a:blip r:embed="rId3"/>
          <a:stretch>
            <a:fillRect/>
          </a:stretch>
        </p:blipFill>
        <p:spPr>
          <a:xfrm>
            <a:off x="9275805" y="765516"/>
            <a:ext cx="2916195" cy="5338722"/>
          </a:xfrm>
          <a:prstGeom prst="rect">
            <a:avLst/>
          </a:prstGeom>
        </p:spPr>
      </p:pic>
      <p:sp>
        <p:nvSpPr>
          <p:cNvPr id="5" name="投影片編號版面配置區 4"/>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930400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帳號</a:t>
            </a:r>
            <a:r>
              <a:rPr lang="zh-TW" altLang="en-US" b="1" dirty="0" smtClean="0"/>
              <a:t>啟用</a:t>
            </a:r>
            <a:r>
              <a:rPr lang="en-US" altLang="zh-TW" b="1" dirty="0" smtClean="0"/>
              <a:t/>
            </a:r>
            <a:br>
              <a:rPr lang="en-US" altLang="zh-TW" b="1" dirty="0" smtClean="0"/>
            </a:br>
            <a:r>
              <a:rPr lang="en-US" altLang="zh-TW" b="1" dirty="0"/>
              <a:t/>
            </a:r>
            <a:br>
              <a:rPr lang="en-US" altLang="zh-TW" b="1" dirty="0"/>
            </a:br>
            <a:r>
              <a:rPr lang="zh-TW" altLang="en-US" sz="2000" b="1" dirty="0" smtClean="0">
                <a:solidFill>
                  <a:srgbClr val="00589A"/>
                </a:solidFill>
              </a:rPr>
              <a:t>系統</a:t>
            </a:r>
            <a:r>
              <a:rPr lang="zh-TW" altLang="en-US" sz="2000" b="1" dirty="0">
                <a:solidFill>
                  <a:srgbClr val="00589A"/>
                </a:solidFill>
              </a:rPr>
              <a:t>發送設定密碼</a:t>
            </a:r>
            <a:r>
              <a:rPr lang="zh-TW" altLang="en-US" sz="2000" b="1" dirty="0" smtClean="0">
                <a:solidFill>
                  <a:srgbClr val="00589A"/>
                </a:solidFill>
              </a:rPr>
              <a:t>信，請</a:t>
            </a:r>
            <a:r>
              <a:rPr lang="zh-TW" altLang="en-US" sz="2000" b="1" dirty="0">
                <a:solidFill>
                  <a:srgbClr val="00589A"/>
                </a:solidFill>
              </a:rPr>
              <a:t>至申請信箱收</a:t>
            </a:r>
            <a:r>
              <a:rPr lang="zh-TW" altLang="en-US" sz="2000" b="1" dirty="0" smtClean="0">
                <a:solidFill>
                  <a:srgbClr val="00589A"/>
                </a:solidFill>
              </a:rPr>
              <a:t>信，有效期限</a:t>
            </a:r>
            <a:r>
              <a:rPr lang="zh-TW" altLang="en-US" sz="2000" b="1" dirty="0">
                <a:solidFill>
                  <a:srgbClr val="00589A"/>
                </a:solidFill>
              </a:rPr>
              <a:t>為</a:t>
            </a:r>
            <a:r>
              <a:rPr lang="en-US" altLang="zh-TW" sz="2000" b="1" dirty="0">
                <a:solidFill>
                  <a:srgbClr val="C00000"/>
                </a:solidFill>
              </a:rPr>
              <a:t>24</a:t>
            </a:r>
            <a:r>
              <a:rPr lang="zh-TW" altLang="en-US" sz="2000" b="1" dirty="0">
                <a:solidFill>
                  <a:srgbClr val="C00000"/>
                </a:solidFill>
              </a:rPr>
              <a:t>小時</a:t>
            </a:r>
            <a:endParaRPr lang="zh-TW" altLang="en-US" sz="2000" dirty="0">
              <a:solidFill>
                <a:srgbClr val="C00000"/>
              </a:solidFill>
            </a:endParaRPr>
          </a:p>
        </p:txBody>
      </p:sp>
      <p:pic>
        <p:nvPicPr>
          <p:cNvPr id="4" name="圖片 3"/>
          <p:cNvPicPr>
            <a:picLocks noChangeAspect="1"/>
          </p:cNvPicPr>
          <p:nvPr/>
        </p:nvPicPr>
        <p:blipFill>
          <a:blip r:embed="rId2"/>
          <a:stretch>
            <a:fillRect/>
          </a:stretch>
        </p:blipFill>
        <p:spPr>
          <a:xfrm>
            <a:off x="4192030" y="1607365"/>
            <a:ext cx="6477000" cy="3571875"/>
          </a:xfrm>
          <a:prstGeom prst="rect">
            <a:avLst/>
          </a:prstGeom>
        </p:spPr>
      </p:pic>
      <p:pic>
        <p:nvPicPr>
          <p:cNvPr id="5" name="圖片 4"/>
          <p:cNvPicPr>
            <a:picLocks noChangeAspect="1"/>
          </p:cNvPicPr>
          <p:nvPr/>
        </p:nvPicPr>
        <p:blipFill>
          <a:blip r:embed="rId3"/>
          <a:stretch>
            <a:fillRect/>
          </a:stretch>
        </p:blipFill>
        <p:spPr>
          <a:xfrm>
            <a:off x="10138835" y="2700861"/>
            <a:ext cx="495300" cy="466725"/>
          </a:xfrm>
          <a:prstGeom prst="rect">
            <a:avLst/>
          </a:prstGeom>
        </p:spPr>
      </p:pic>
      <p:sp>
        <p:nvSpPr>
          <p:cNvPr id="6" name="向左箭號圖說文字 5"/>
          <p:cNvSpPr/>
          <p:nvPr/>
        </p:nvSpPr>
        <p:spPr>
          <a:xfrm>
            <a:off x="6318422" y="2891481"/>
            <a:ext cx="3715265" cy="749643"/>
          </a:xfrm>
          <a:prstGeom prst="leftArrowCallout">
            <a:avLst>
              <a:gd name="adj1" fmla="val 25000"/>
              <a:gd name="adj2" fmla="val 25000"/>
              <a:gd name="adj3" fmla="val 25000"/>
              <a:gd name="adj4" fmla="val 8648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6969211" y="3081636"/>
            <a:ext cx="3204519" cy="369332"/>
          </a:xfrm>
          <a:prstGeom prst="rect">
            <a:avLst/>
          </a:prstGeom>
          <a:noFill/>
        </p:spPr>
        <p:txBody>
          <a:bodyPr wrap="square" rtlCol="0">
            <a:spAutoFit/>
          </a:bodyPr>
          <a:lstStyle/>
          <a:p>
            <a:r>
              <a:rPr lang="zh-TW" altLang="en-US" b="1" dirty="0"/>
              <a:t>請</a:t>
            </a:r>
            <a:r>
              <a:rPr lang="en-US" altLang="zh-TW" b="1" dirty="0">
                <a:solidFill>
                  <a:srgbClr val="C00000"/>
                </a:solidFill>
              </a:rPr>
              <a:t>24</a:t>
            </a:r>
            <a:r>
              <a:rPr lang="zh-TW" altLang="en-US" b="1" dirty="0">
                <a:solidFill>
                  <a:srgbClr val="C00000"/>
                </a:solidFill>
              </a:rPr>
              <a:t>小時</a:t>
            </a:r>
            <a:r>
              <a:rPr lang="zh-TW" altLang="en-US" b="1" dirty="0"/>
              <a:t>內完成</a:t>
            </a:r>
            <a:r>
              <a:rPr lang="zh-TW" altLang="en-US" b="1" dirty="0" smtClean="0"/>
              <a:t>設定密碼</a:t>
            </a:r>
            <a:endParaRPr lang="zh-TW" altLang="en-US" dirty="0"/>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63456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
            </a:r>
            <a:br>
              <a:rPr lang="en-US" altLang="zh-TW" b="1" dirty="0" smtClean="0"/>
            </a:br>
            <a:r>
              <a:rPr lang="zh-TW" altLang="en-US" b="1" dirty="0" smtClean="0"/>
              <a:t>帳號啟用</a:t>
            </a:r>
            <a:r>
              <a:rPr lang="en-US" altLang="zh-TW" b="1" dirty="0" smtClean="0"/>
              <a:t/>
            </a:r>
            <a:br>
              <a:rPr lang="en-US" altLang="zh-TW" b="1" dirty="0" smtClean="0"/>
            </a:br>
            <a:r>
              <a:rPr lang="en-US" altLang="zh-TW" b="1" dirty="0"/>
              <a:t/>
            </a:r>
            <a:br>
              <a:rPr lang="en-US" altLang="zh-TW" b="1" dirty="0"/>
            </a:br>
            <a:r>
              <a:rPr lang="zh-TW" altLang="en-US" sz="2200" b="1" dirty="0">
                <a:solidFill>
                  <a:schemeClr val="bg1"/>
                </a:solidFill>
              </a:rPr>
              <a:t>點擊連結</a:t>
            </a:r>
            <a:r>
              <a:rPr lang="zh-TW" altLang="en-US" sz="2200" b="1" dirty="0">
                <a:solidFill>
                  <a:srgbClr val="00589A"/>
                </a:solidFill>
              </a:rPr>
              <a:t>建立</a:t>
            </a:r>
            <a:r>
              <a:rPr lang="zh-TW" altLang="en-US" sz="2200" b="1" dirty="0" smtClean="0">
                <a:solidFill>
                  <a:srgbClr val="00589A"/>
                </a:solidFill>
              </a:rPr>
              <a:t>密碼</a:t>
            </a:r>
            <a:r>
              <a:rPr lang="en-US" altLang="zh-TW" sz="2200" b="1" dirty="0" smtClean="0">
                <a:solidFill>
                  <a:srgbClr val="00589A"/>
                </a:solidFill>
              </a:rPr>
              <a:t/>
            </a:r>
            <a:br>
              <a:rPr lang="en-US" altLang="zh-TW" sz="2200" b="1" dirty="0" smtClean="0">
                <a:solidFill>
                  <a:srgbClr val="00589A"/>
                </a:solidFill>
              </a:rPr>
            </a:br>
            <a:r>
              <a:rPr lang="zh-TW" altLang="en-US" sz="2200" b="1" dirty="0">
                <a:solidFill>
                  <a:srgbClr val="00589A"/>
                </a:solidFill>
              </a:rPr>
              <a:t/>
            </a:r>
            <a:br>
              <a:rPr lang="zh-TW" altLang="en-US" sz="2200" b="1" dirty="0">
                <a:solidFill>
                  <a:srgbClr val="00589A"/>
                </a:solidFill>
              </a:rPr>
            </a:br>
            <a:r>
              <a:rPr lang="zh-TW" altLang="en-US" sz="2200" b="1" dirty="0">
                <a:solidFill>
                  <a:srgbClr val="00589A"/>
                </a:solidFill>
              </a:rPr>
              <a:t>若超過</a:t>
            </a:r>
            <a:r>
              <a:rPr lang="en-US" altLang="zh-TW" sz="2200" b="1" dirty="0">
                <a:solidFill>
                  <a:srgbClr val="00589A"/>
                </a:solidFill>
              </a:rPr>
              <a:t>24</a:t>
            </a:r>
            <a:r>
              <a:rPr lang="zh-TW" altLang="en-US" sz="2200" b="1" dirty="0">
                <a:solidFill>
                  <a:srgbClr val="00589A"/>
                </a:solidFill>
              </a:rPr>
              <a:t>小時</a:t>
            </a:r>
            <a:r>
              <a:rPr lang="zh-TW" altLang="en-US" sz="2200" b="1" dirty="0" smtClean="0">
                <a:solidFill>
                  <a:srgbClr val="00589A"/>
                </a:solidFill>
              </a:rPr>
              <a:t>時限連結</a:t>
            </a:r>
            <a:r>
              <a:rPr lang="zh-TW" altLang="en-US" sz="2200" b="1" dirty="0">
                <a:solidFill>
                  <a:schemeClr val="bg1"/>
                </a:solidFill>
              </a:rPr>
              <a:t>過期</a:t>
            </a:r>
            <a:r>
              <a:rPr lang="zh-TW" altLang="en-US" sz="2200" b="1" dirty="0">
                <a:solidFill>
                  <a:srgbClr val="00589A"/>
                </a:solidFill>
              </a:rPr>
              <a:t>，請點下方連</a:t>
            </a:r>
            <a:br>
              <a:rPr lang="zh-TW" altLang="en-US" sz="2200" b="1" dirty="0">
                <a:solidFill>
                  <a:srgbClr val="00589A"/>
                </a:solidFill>
              </a:rPr>
            </a:br>
            <a:r>
              <a:rPr lang="zh-TW" altLang="en-US" sz="2200" b="1" dirty="0">
                <a:solidFill>
                  <a:srgbClr val="00589A"/>
                </a:solidFill>
              </a:rPr>
              <a:t>結重新申請信件</a:t>
            </a:r>
            <a:endParaRPr lang="zh-TW" altLang="en-US" sz="2200" dirty="0">
              <a:solidFill>
                <a:srgbClr val="00589A"/>
              </a:solidFill>
            </a:endParaRPr>
          </a:p>
        </p:txBody>
      </p:sp>
      <p:pic>
        <p:nvPicPr>
          <p:cNvPr id="4" name="圖片 3"/>
          <p:cNvPicPr>
            <a:picLocks noChangeAspect="1"/>
          </p:cNvPicPr>
          <p:nvPr/>
        </p:nvPicPr>
        <p:blipFill>
          <a:blip r:embed="rId2"/>
          <a:stretch>
            <a:fillRect/>
          </a:stretch>
        </p:blipFill>
        <p:spPr>
          <a:xfrm>
            <a:off x="3907523" y="768398"/>
            <a:ext cx="7410417" cy="5312059"/>
          </a:xfrm>
          <a:prstGeom prst="rect">
            <a:avLst/>
          </a:prstGeom>
        </p:spPr>
      </p:pic>
      <p:pic>
        <p:nvPicPr>
          <p:cNvPr id="5" name="圖片 4"/>
          <p:cNvPicPr>
            <a:picLocks noChangeAspect="1"/>
          </p:cNvPicPr>
          <p:nvPr/>
        </p:nvPicPr>
        <p:blipFill>
          <a:blip r:embed="rId3"/>
          <a:stretch>
            <a:fillRect/>
          </a:stretch>
        </p:blipFill>
        <p:spPr>
          <a:xfrm>
            <a:off x="8179461" y="1999509"/>
            <a:ext cx="542925" cy="495300"/>
          </a:xfrm>
          <a:prstGeom prst="rect">
            <a:avLst/>
          </a:prstGeom>
        </p:spPr>
      </p:pic>
      <p:sp>
        <p:nvSpPr>
          <p:cNvPr id="6" name="向上箭號 5"/>
          <p:cNvSpPr/>
          <p:nvPr/>
        </p:nvSpPr>
        <p:spPr>
          <a:xfrm rot="18278412">
            <a:off x="7874121" y="2363565"/>
            <a:ext cx="449314" cy="96509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11</a:t>
            </a:fld>
            <a:endParaRPr lang="en-US" dirty="0"/>
          </a:p>
        </p:txBody>
      </p:sp>
      <p:sp>
        <p:nvSpPr>
          <p:cNvPr id="7" name="矩形 6"/>
          <p:cNvSpPr/>
          <p:nvPr/>
        </p:nvSpPr>
        <p:spPr>
          <a:xfrm>
            <a:off x="4589929" y="2088776"/>
            <a:ext cx="376518" cy="29821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589929" y="1595718"/>
            <a:ext cx="313765" cy="21515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0561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帳號</a:t>
            </a:r>
            <a:r>
              <a:rPr lang="zh-TW" altLang="en-US" b="1" dirty="0" smtClean="0"/>
              <a:t>啟用</a:t>
            </a:r>
            <a:r>
              <a:rPr lang="en-US" altLang="zh-TW" b="1" dirty="0" smtClean="0"/>
              <a:t/>
            </a:r>
            <a:br>
              <a:rPr lang="en-US" altLang="zh-TW" b="1" dirty="0" smtClean="0"/>
            </a:br>
            <a:r>
              <a:rPr lang="en-US" altLang="zh-TW" b="1" dirty="0"/>
              <a:t/>
            </a:r>
            <a:br>
              <a:rPr lang="en-US" altLang="zh-TW" b="1" dirty="0"/>
            </a:br>
            <a:r>
              <a:rPr lang="en-US" altLang="zh-TW" b="1" dirty="0" smtClean="0"/>
              <a:t/>
            </a:r>
            <a:br>
              <a:rPr lang="en-US" altLang="zh-TW" b="1" dirty="0" smtClean="0"/>
            </a:br>
            <a:endParaRPr lang="zh-TW" altLang="en-US" dirty="0"/>
          </a:p>
        </p:txBody>
      </p:sp>
      <p:pic>
        <p:nvPicPr>
          <p:cNvPr id="4" name="圖片 3"/>
          <p:cNvPicPr>
            <a:picLocks noChangeAspect="1"/>
          </p:cNvPicPr>
          <p:nvPr/>
        </p:nvPicPr>
        <p:blipFill>
          <a:blip r:embed="rId2"/>
          <a:stretch>
            <a:fillRect/>
          </a:stretch>
        </p:blipFill>
        <p:spPr>
          <a:xfrm>
            <a:off x="4879497" y="650791"/>
            <a:ext cx="5324481" cy="5387546"/>
          </a:xfrm>
          <a:prstGeom prst="rect">
            <a:avLst/>
          </a:prstGeom>
        </p:spPr>
      </p:pic>
      <p:pic>
        <p:nvPicPr>
          <p:cNvPr id="5" name="圖片 4"/>
          <p:cNvPicPr>
            <a:picLocks noChangeAspect="1"/>
          </p:cNvPicPr>
          <p:nvPr/>
        </p:nvPicPr>
        <p:blipFill>
          <a:blip r:embed="rId3"/>
          <a:stretch>
            <a:fillRect/>
          </a:stretch>
        </p:blipFill>
        <p:spPr>
          <a:xfrm>
            <a:off x="9689628" y="902194"/>
            <a:ext cx="514350" cy="504825"/>
          </a:xfrm>
          <a:prstGeom prst="rect">
            <a:avLst/>
          </a:prstGeom>
        </p:spPr>
      </p:pic>
      <p:sp>
        <p:nvSpPr>
          <p:cNvPr id="6" name="文字方塊 5"/>
          <p:cNvSpPr txBox="1"/>
          <p:nvPr/>
        </p:nvSpPr>
        <p:spPr>
          <a:xfrm>
            <a:off x="6447523" y="3278661"/>
            <a:ext cx="3822357" cy="830997"/>
          </a:xfrm>
          <a:prstGeom prst="rect">
            <a:avLst/>
          </a:prstGeom>
          <a:noFill/>
        </p:spPr>
        <p:txBody>
          <a:bodyPr wrap="square" rtlCol="0">
            <a:spAutoFit/>
          </a:bodyPr>
          <a:lstStyle/>
          <a:p>
            <a:endParaRPr lang="zh-TW" altLang="en-US" sz="1600" b="1" dirty="0"/>
          </a:p>
          <a:p>
            <a:r>
              <a:rPr lang="zh-TW" altLang="en-US" sz="1600" b="1" dirty="0" smtClean="0"/>
              <a:t>長度最少</a:t>
            </a:r>
            <a:r>
              <a:rPr lang="en-US" altLang="zh-TW" sz="1600" b="1" dirty="0" smtClean="0">
                <a:solidFill>
                  <a:srgbClr val="C00000"/>
                </a:solidFill>
              </a:rPr>
              <a:t>8</a:t>
            </a:r>
            <a:r>
              <a:rPr lang="zh-TW" altLang="en-US" sz="1600" b="1" dirty="0">
                <a:solidFill>
                  <a:srgbClr val="C00000"/>
                </a:solidFill>
              </a:rPr>
              <a:t>個字元</a:t>
            </a:r>
          </a:p>
          <a:p>
            <a:r>
              <a:rPr lang="zh-TW" altLang="en-US" sz="1600" b="1" dirty="0"/>
              <a:t>至少</a:t>
            </a:r>
            <a:r>
              <a:rPr lang="zh-TW" altLang="en-US" sz="1600" b="1" dirty="0" smtClean="0"/>
              <a:t>包含</a:t>
            </a:r>
            <a:r>
              <a:rPr lang="en-US" altLang="zh-TW" sz="1600" b="1" dirty="0">
                <a:solidFill>
                  <a:srgbClr val="C00000"/>
                </a:solidFill>
              </a:rPr>
              <a:t>1</a:t>
            </a:r>
            <a:r>
              <a:rPr lang="zh-TW" altLang="en-US" sz="1600" b="1" dirty="0">
                <a:solidFill>
                  <a:srgbClr val="C00000"/>
                </a:solidFill>
              </a:rPr>
              <a:t>個字母與</a:t>
            </a:r>
            <a:r>
              <a:rPr lang="en-US" altLang="zh-TW" sz="1600" b="1" dirty="0">
                <a:solidFill>
                  <a:srgbClr val="C00000"/>
                </a:solidFill>
              </a:rPr>
              <a:t>1</a:t>
            </a:r>
            <a:r>
              <a:rPr lang="zh-TW" altLang="en-US" sz="1600" b="1" dirty="0">
                <a:solidFill>
                  <a:srgbClr val="C00000"/>
                </a:solidFill>
              </a:rPr>
              <a:t>個數字</a:t>
            </a:r>
          </a:p>
        </p:txBody>
      </p:sp>
      <p:sp>
        <p:nvSpPr>
          <p:cNvPr id="7" name="向上箭號 6"/>
          <p:cNvSpPr/>
          <p:nvPr/>
        </p:nvSpPr>
        <p:spPr>
          <a:xfrm rot="16200000">
            <a:off x="6379995" y="5133660"/>
            <a:ext cx="449314" cy="96509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44899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帳號</a:t>
            </a:r>
            <a:r>
              <a:rPr lang="zh-TW" altLang="en-US" b="1" dirty="0" smtClean="0"/>
              <a:t>啟用</a:t>
            </a:r>
            <a:r>
              <a:rPr lang="en-US" altLang="zh-TW" b="1" dirty="0" smtClean="0"/>
              <a:t/>
            </a:r>
            <a:br>
              <a:rPr lang="en-US" altLang="zh-TW" b="1" dirty="0" smtClean="0"/>
            </a:br>
            <a:r>
              <a:rPr lang="en-US" altLang="zh-TW" b="1" dirty="0" smtClean="0"/>
              <a:t/>
            </a:r>
            <a:br>
              <a:rPr lang="en-US" altLang="zh-TW" b="1" dirty="0" smtClean="0"/>
            </a:br>
            <a:r>
              <a:rPr lang="en-US" altLang="zh-TW" b="1" dirty="0"/>
              <a:t/>
            </a:r>
            <a:br>
              <a:rPr lang="en-US" altLang="zh-TW" b="1" dirty="0"/>
            </a:br>
            <a:endParaRPr lang="zh-TW" altLang="en-US" dirty="0"/>
          </a:p>
        </p:txBody>
      </p:sp>
      <p:pic>
        <p:nvPicPr>
          <p:cNvPr id="4" name="圖片 3"/>
          <p:cNvPicPr>
            <a:picLocks noChangeAspect="1"/>
          </p:cNvPicPr>
          <p:nvPr/>
        </p:nvPicPr>
        <p:blipFill>
          <a:blip r:embed="rId2"/>
          <a:stretch>
            <a:fillRect/>
          </a:stretch>
        </p:blipFill>
        <p:spPr>
          <a:xfrm>
            <a:off x="4831363" y="1557337"/>
            <a:ext cx="5610225" cy="3133725"/>
          </a:xfrm>
          <a:prstGeom prst="rect">
            <a:avLst/>
          </a:prstGeom>
        </p:spPr>
      </p:pic>
      <p:pic>
        <p:nvPicPr>
          <p:cNvPr id="5" name="圖片 4"/>
          <p:cNvPicPr>
            <a:picLocks noChangeAspect="1"/>
          </p:cNvPicPr>
          <p:nvPr/>
        </p:nvPicPr>
        <p:blipFill>
          <a:blip r:embed="rId3"/>
          <a:stretch>
            <a:fillRect/>
          </a:stretch>
        </p:blipFill>
        <p:spPr>
          <a:xfrm>
            <a:off x="9917713" y="2456422"/>
            <a:ext cx="523875" cy="495300"/>
          </a:xfrm>
          <a:prstGeom prst="rect">
            <a:avLst/>
          </a:prstGeom>
        </p:spPr>
      </p:pic>
      <p:sp>
        <p:nvSpPr>
          <p:cNvPr id="6" name="向左箭號 5"/>
          <p:cNvSpPr/>
          <p:nvPr/>
        </p:nvSpPr>
        <p:spPr>
          <a:xfrm>
            <a:off x="5515474" y="4105836"/>
            <a:ext cx="723961" cy="37642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13032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登入</a:t>
            </a:r>
            <a:r>
              <a:rPr lang="zh-TW" altLang="en-US" b="1" dirty="0"/>
              <a:t>帳戶</a:t>
            </a:r>
            <a:r>
              <a:rPr lang="en-US" altLang="zh-TW" b="1" dirty="0" smtClean="0"/>
              <a:t/>
            </a:r>
            <a:br>
              <a:rPr lang="en-US" altLang="zh-TW" b="1" dirty="0" smtClean="0"/>
            </a:br>
            <a:r>
              <a:rPr lang="en-US" altLang="zh-TW" b="1" dirty="0" smtClean="0"/>
              <a:t/>
            </a:r>
            <a:br>
              <a:rPr lang="en-US" altLang="zh-TW" b="1" dirty="0" smtClean="0"/>
            </a:br>
            <a:r>
              <a:rPr lang="en-US" altLang="zh-TW" b="1" dirty="0"/>
              <a:t/>
            </a:r>
            <a:br>
              <a:rPr lang="en-US" altLang="zh-TW" b="1" dirty="0"/>
            </a:br>
            <a:endParaRPr lang="zh-TW" altLang="en-US" dirty="0"/>
          </a:p>
        </p:txBody>
      </p:sp>
      <p:pic>
        <p:nvPicPr>
          <p:cNvPr id="4" name="圖片 3"/>
          <p:cNvPicPr>
            <a:picLocks noChangeAspect="1"/>
          </p:cNvPicPr>
          <p:nvPr/>
        </p:nvPicPr>
        <p:blipFill>
          <a:blip r:embed="rId2"/>
          <a:stretch>
            <a:fillRect/>
          </a:stretch>
        </p:blipFill>
        <p:spPr>
          <a:xfrm>
            <a:off x="5791201" y="115464"/>
            <a:ext cx="3883250" cy="5955822"/>
          </a:xfrm>
          <a:prstGeom prst="rect">
            <a:avLst/>
          </a:prstGeom>
        </p:spPr>
      </p:pic>
      <p:sp>
        <p:nvSpPr>
          <p:cNvPr id="5" name="向左箭號 4"/>
          <p:cNvSpPr/>
          <p:nvPr/>
        </p:nvSpPr>
        <p:spPr>
          <a:xfrm>
            <a:off x="6707780" y="3048000"/>
            <a:ext cx="1120346" cy="37642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14</a:t>
            </a:fld>
            <a:endParaRPr lang="en-US" dirty="0"/>
          </a:p>
        </p:txBody>
      </p:sp>
      <p:sp>
        <p:nvSpPr>
          <p:cNvPr id="6" name="矩形 5"/>
          <p:cNvSpPr/>
          <p:nvPr/>
        </p:nvSpPr>
        <p:spPr>
          <a:xfrm>
            <a:off x="6006353" y="1972235"/>
            <a:ext cx="304800" cy="16136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6739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65782" y="1021488"/>
            <a:ext cx="11893383" cy="3822357"/>
          </a:xfrm>
          <a:prstGeom prst="rect">
            <a:avLst/>
          </a:prstGeom>
          <a:ln>
            <a:noFill/>
          </a:ln>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smtClean="0">
                <a:solidFill>
                  <a:schemeClr val="bg1"/>
                </a:solidFill>
              </a:rPr>
              <a:t>登入首頁畫面</a:t>
            </a:r>
            <a:endParaRPr lang="zh-TW" altLang="en-US" sz="3600" b="1" dirty="0">
              <a:solidFill>
                <a:schemeClr val="bg1"/>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1652415033"/>
              </p:ext>
            </p:extLst>
          </p:nvPr>
        </p:nvGraphicFramePr>
        <p:xfrm>
          <a:off x="659026" y="5012760"/>
          <a:ext cx="10906896" cy="1424322"/>
        </p:xfrm>
        <a:graphic>
          <a:graphicData uri="http://schemas.openxmlformats.org/drawingml/2006/table">
            <a:tbl>
              <a:tblPr firstRow="1" bandRow="1">
                <a:tableStyleId>{5C22544A-7EE6-4342-B048-85BDC9FD1C3A}</a:tableStyleId>
              </a:tblPr>
              <a:tblGrid>
                <a:gridCol w="5453448"/>
                <a:gridCol w="5453448"/>
              </a:tblGrid>
              <a:tr h="357934">
                <a:tc>
                  <a:txBody>
                    <a:bodyPr/>
                    <a:lstStyle/>
                    <a:p>
                      <a:r>
                        <a:rPr lang="en-US" altLang="zh-TW" sz="1400" dirty="0" smtClean="0">
                          <a:solidFill>
                            <a:srgbClr val="002060"/>
                          </a:solidFill>
                        </a:rPr>
                        <a:t>1. </a:t>
                      </a:r>
                      <a:r>
                        <a:rPr lang="zh-TW" altLang="en-US" sz="1400" dirty="0" smtClean="0">
                          <a:solidFill>
                            <a:srgbClr val="002060"/>
                          </a:solidFill>
                        </a:rPr>
                        <a:t>用戶資訊：可修改個人資料、重設密碼。</a:t>
                      </a:r>
                      <a:endParaRPr lang="zh-TW" altLang="en-US" sz="1400" dirty="0">
                        <a:solidFill>
                          <a:srgbClr val="002060"/>
                        </a:solidFill>
                      </a:endParaRPr>
                    </a:p>
                  </a:txBody>
                  <a:tcPr>
                    <a:solidFill>
                      <a:schemeClr val="accent1">
                        <a:lumMod val="20000"/>
                        <a:lumOff val="80000"/>
                      </a:schemeClr>
                    </a:solidFill>
                  </a:tcPr>
                </a:tc>
                <a:tc>
                  <a:txBody>
                    <a:bodyPr/>
                    <a:lstStyle/>
                    <a:p>
                      <a:r>
                        <a:rPr lang="en-US" altLang="zh-TW" sz="1400" dirty="0" smtClean="0">
                          <a:solidFill>
                            <a:srgbClr val="002060"/>
                          </a:solidFill>
                        </a:rPr>
                        <a:t>5. </a:t>
                      </a:r>
                      <a:r>
                        <a:rPr lang="zh-TW" altLang="en-US" sz="1400" dirty="0" smtClean="0">
                          <a:solidFill>
                            <a:srgbClr val="002060"/>
                          </a:solidFill>
                        </a:rPr>
                        <a:t>課程名稱：即指導教師設定的課程名稱。</a:t>
                      </a:r>
                      <a:endParaRPr lang="zh-TW" altLang="en-US" sz="1400" dirty="0">
                        <a:solidFill>
                          <a:srgbClr val="002060"/>
                        </a:solidFill>
                      </a:endParaRPr>
                    </a:p>
                  </a:txBody>
                  <a:tcPr>
                    <a:solidFill>
                      <a:schemeClr val="accent2">
                        <a:lumMod val="20000"/>
                        <a:lumOff val="80000"/>
                      </a:schemeClr>
                    </a:solidFill>
                  </a:tcPr>
                </a:tc>
              </a:tr>
              <a:tr h="357797">
                <a:tc>
                  <a:txBody>
                    <a:bodyPr/>
                    <a:lstStyle/>
                    <a:p>
                      <a:r>
                        <a:rPr lang="en-US" altLang="zh-TW" sz="1400" b="1" kern="1200" dirty="0" smtClean="0">
                          <a:solidFill>
                            <a:srgbClr val="002060"/>
                          </a:solidFill>
                          <a:latin typeface="+mn-lt"/>
                          <a:ea typeface="+mn-ea"/>
                          <a:cs typeface="+mn-cs"/>
                        </a:rPr>
                        <a:t>2. </a:t>
                      </a:r>
                      <a:r>
                        <a:rPr lang="zh-TW" altLang="en-US" sz="1400" b="1" kern="1200" dirty="0" smtClean="0">
                          <a:solidFill>
                            <a:srgbClr val="002060"/>
                          </a:solidFill>
                          <a:latin typeface="+mn-lt"/>
                          <a:ea typeface="+mn-ea"/>
                          <a:cs typeface="+mn-cs"/>
                        </a:rPr>
                        <a:t>訊息：瀏覽系統維護訊息，課程通知訊息。</a:t>
                      </a:r>
                      <a:endParaRPr lang="zh-TW" altLang="en-US" sz="1400" b="1" kern="1200" dirty="0">
                        <a:solidFill>
                          <a:srgbClr val="002060"/>
                        </a:solidFill>
                        <a:latin typeface="+mn-lt"/>
                        <a:ea typeface="+mn-ea"/>
                        <a:cs typeface="+mn-cs"/>
                      </a:endParaRPr>
                    </a:p>
                  </a:txBody>
                  <a:tcPr/>
                </a:tc>
                <a:tc>
                  <a:txBody>
                    <a:bodyPr/>
                    <a:lstStyle/>
                    <a:p>
                      <a:r>
                        <a:rPr lang="en-US" altLang="zh-TW" sz="1400" b="1" kern="1200" dirty="0" smtClean="0">
                          <a:solidFill>
                            <a:srgbClr val="002060"/>
                          </a:solidFill>
                          <a:latin typeface="+mn-lt"/>
                          <a:ea typeface="+mn-ea"/>
                          <a:cs typeface="+mn-cs"/>
                        </a:rPr>
                        <a:t>6. </a:t>
                      </a:r>
                      <a:r>
                        <a:rPr lang="zh-TW" altLang="en-US" sz="1400" b="1" kern="1200" dirty="0" smtClean="0">
                          <a:solidFill>
                            <a:srgbClr val="002060"/>
                          </a:solidFill>
                          <a:latin typeface="+mn-lt"/>
                          <a:ea typeface="+mn-ea"/>
                          <a:cs typeface="+mn-cs"/>
                        </a:rPr>
                        <a:t>課程狀態：若課程過期，僅能瀏覽過往報告，無法上傳新文稿。</a:t>
                      </a:r>
                      <a:endParaRPr lang="zh-TW" altLang="en-US" sz="1400" b="1" kern="1200" dirty="0">
                        <a:solidFill>
                          <a:srgbClr val="002060"/>
                        </a:solidFill>
                        <a:latin typeface="+mn-lt"/>
                        <a:ea typeface="+mn-ea"/>
                        <a:cs typeface="+mn-cs"/>
                      </a:endParaRPr>
                    </a:p>
                  </a:txBody>
                  <a:tcPr>
                    <a:solidFill>
                      <a:schemeClr val="accent2">
                        <a:lumMod val="20000"/>
                        <a:lumOff val="80000"/>
                      </a:schemeClr>
                    </a:solidFill>
                  </a:tcPr>
                </a:tc>
              </a:tr>
              <a:tr h="337751">
                <a:tc>
                  <a:txBody>
                    <a:bodyPr/>
                    <a:lstStyle/>
                    <a:p>
                      <a:r>
                        <a:rPr lang="en-US" altLang="zh-TW" sz="1400" b="1" kern="1200" dirty="0" smtClean="0">
                          <a:solidFill>
                            <a:srgbClr val="002060"/>
                          </a:solidFill>
                          <a:latin typeface="+mn-lt"/>
                          <a:ea typeface="+mn-ea"/>
                          <a:cs typeface="+mn-cs"/>
                        </a:rPr>
                        <a:t>3. </a:t>
                      </a:r>
                      <a:r>
                        <a:rPr lang="zh-TW" altLang="en-US" sz="1400" b="1" kern="1200" dirty="0" smtClean="0">
                          <a:solidFill>
                            <a:srgbClr val="002060"/>
                          </a:solidFill>
                          <a:latin typeface="+mn-lt"/>
                          <a:ea typeface="+mn-ea"/>
                          <a:cs typeface="+mn-cs"/>
                        </a:rPr>
                        <a:t>身分切換：學生 </a:t>
                      </a:r>
                      <a:r>
                        <a:rPr lang="en-US" altLang="zh-TW" sz="1400" b="1" kern="1200" dirty="0" smtClean="0">
                          <a:solidFill>
                            <a:srgbClr val="002060"/>
                          </a:solidFill>
                          <a:latin typeface="+mn-lt"/>
                          <a:ea typeface="+mn-ea"/>
                          <a:cs typeface="+mn-cs"/>
                        </a:rPr>
                        <a:t>/ </a:t>
                      </a:r>
                      <a:r>
                        <a:rPr lang="zh-TW" altLang="en-US" sz="1400" b="1" kern="1200" dirty="0" smtClean="0">
                          <a:solidFill>
                            <a:srgbClr val="002060"/>
                          </a:solidFill>
                          <a:latin typeface="+mn-lt"/>
                          <a:ea typeface="+mn-ea"/>
                          <a:cs typeface="+mn-cs"/>
                        </a:rPr>
                        <a:t>指導教師 </a:t>
                      </a:r>
                      <a:r>
                        <a:rPr lang="en-US" altLang="zh-TW" sz="1400" b="1" kern="1200" dirty="0" smtClean="0">
                          <a:solidFill>
                            <a:srgbClr val="002060"/>
                          </a:solidFill>
                          <a:latin typeface="+mn-lt"/>
                          <a:ea typeface="+mn-ea"/>
                          <a:cs typeface="+mn-cs"/>
                        </a:rPr>
                        <a:t>/</a:t>
                      </a:r>
                      <a:r>
                        <a:rPr lang="zh-TW" altLang="en-US" sz="1400" b="1" kern="1200" dirty="0" smtClean="0">
                          <a:solidFill>
                            <a:srgbClr val="002060"/>
                          </a:solidFill>
                          <a:latin typeface="+mn-lt"/>
                          <a:ea typeface="+mn-ea"/>
                          <a:cs typeface="+mn-cs"/>
                        </a:rPr>
                        <a:t> 管理者。</a:t>
                      </a:r>
                      <a:endParaRPr lang="zh-TW" altLang="en-US" sz="1400" b="1" kern="1200" dirty="0">
                        <a:solidFill>
                          <a:srgbClr val="002060"/>
                        </a:solidFill>
                        <a:latin typeface="+mn-lt"/>
                        <a:ea typeface="+mn-ea"/>
                        <a:cs typeface="+mn-cs"/>
                      </a:endParaRPr>
                    </a:p>
                  </a:txBody>
                  <a:tcPr>
                    <a:solidFill>
                      <a:schemeClr val="accent1">
                        <a:lumMod val="20000"/>
                        <a:lumOff val="80000"/>
                      </a:schemeClr>
                    </a:solidFill>
                  </a:tcPr>
                </a:tc>
                <a:tc>
                  <a:txBody>
                    <a:bodyPr/>
                    <a:lstStyle/>
                    <a:p>
                      <a:r>
                        <a:rPr lang="en-US" altLang="zh-TW" sz="1400" b="1" kern="1200" dirty="0" smtClean="0">
                          <a:solidFill>
                            <a:srgbClr val="002060"/>
                          </a:solidFill>
                          <a:latin typeface="+mn-lt"/>
                          <a:ea typeface="+mn-ea"/>
                          <a:cs typeface="+mn-cs"/>
                        </a:rPr>
                        <a:t>7. </a:t>
                      </a:r>
                      <a:r>
                        <a:rPr lang="zh-TW" altLang="en-US" sz="1400" b="1" kern="1200" dirty="0" smtClean="0">
                          <a:solidFill>
                            <a:srgbClr val="002060"/>
                          </a:solidFill>
                          <a:latin typeface="+mn-lt"/>
                          <a:ea typeface="+mn-ea"/>
                          <a:cs typeface="+mn-cs"/>
                        </a:rPr>
                        <a:t>課程起訖日期：指導教師設定的課程開始與結束時間。</a:t>
                      </a:r>
                      <a:endParaRPr lang="zh-TW" altLang="en-US" sz="1400" b="1" kern="1200" dirty="0">
                        <a:solidFill>
                          <a:srgbClr val="002060"/>
                        </a:solidFill>
                        <a:latin typeface="+mn-lt"/>
                        <a:ea typeface="+mn-ea"/>
                        <a:cs typeface="+mn-cs"/>
                      </a:endParaRPr>
                    </a:p>
                  </a:txBody>
                  <a:tcPr>
                    <a:solidFill>
                      <a:schemeClr val="accent2">
                        <a:lumMod val="20000"/>
                        <a:lumOff val="80000"/>
                      </a:schemeClr>
                    </a:solidFill>
                  </a:tcPr>
                </a:tc>
              </a:tr>
              <a:tr h="370840">
                <a:tc>
                  <a:txBody>
                    <a:bodyPr/>
                    <a:lstStyle/>
                    <a:p>
                      <a:r>
                        <a:rPr lang="en-US" altLang="zh-TW" sz="1400" b="1" kern="1200" dirty="0" smtClean="0">
                          <a:solidFill>
                            <a:srgbClr val="002060"/>
                          </a:solidFill>
                          <a:latin typeface="+mn-lt"/>
                          <a:ea typeface="+mn-ea"/>
                          <a:cs typeface="+mn-cs"/>
                        </a:rPr>
                        <a:t>4. </a:t>
                      </a:r>
                      <a:r>
                        <a:rPr lang="zh-TW" altLang="en-US" sz="1400" b="1" kern="1200" dirty="0" smtClean="0">
                          <a:solidFill>
                            <a:srgbClr val="002060"/>
                          </a:solidFill>
                          <a:latin typeface="+mn-lt"/>
                          <a:ea typeface="+mn-ea"/>
                          <a:cs typeface="+mn-cs"/>
                        </a:rPr>
                        <a:t>平台語言切換：可支援 </a:t>
                      </a:r>
                      <a:r>
                        <a:rPr lang="en-US" altLang="zh-TW" sz="1400" b="1" kern="1200" dirty="0" smtClean="0">
                          <a:solidFill>
                            <a:srgbClr val="002060"/>
                          </a:solidFill>
                          <a:latin typeface="+mn-lt"/>
                          <a:ea typeface="+mn-ea"/>
                          <a:cs typeface="+mn-cs"/>
                        </a:rPr>
                        <a:t>20 </a:t>
                      </a:r>
                      <a:r>
                        <a:rPr lang="zh-TW" altLang="en-US" sz="1400" b="1" kern="1200" dirty="0" smtClean="0">
                          <a:solidFill>
                            <a:srgbClr val="002060"/>
                          </a:solidFill>
                          <a:latin typeface="+mn-lt"/>
                          <a:ea typeface="+mn-ea"/>
                          <a:cs typeface="+mn-cs"/>
                        </a:rPr>
                        <a:t>種語言。</a:t>
                      </a:r>
                      <a:endParaRPr lang="zh-TW" altLang="en-US" sz="1400" b="1" kern="1200" dirty="0">
                        <a:solidFill>
                          <a:srgbClr val="002060"/>
                        </a:solidFill>
                        <a:latin typeface="+mn-lt"/>
                        <a:ea typeface="+mn-ea"/>
                        <a:cs typeface="+mn-cs"/>
                      </a:endParaRPr>
                    </a:p>
                  </a:txBody>
                  <a:tcPr/>
                </a:tc>
                <a:tc>
                  <a:txBody>
                    <a:bodyPr/>
                    <a:lstStyle/>
                    <a:p>
                      <a:r>
                        <a:rPr lang="en-US" altLang="zh-TW" sz="1400" b="1" kern="1200" dirty="0" smtClean="0">
                          <a:solidFill>
                            <a:srgbClr val="002060"/>
                          </a:solidFill>
                          <a:latin typeface="+mn-lt"/>
                          <a:ea typeface="+mn-ea"/>
                          <a:cs typeface="+mn-cs"/>
                        </a:rPr>
                        <a:t>8. </a:t>
                      </a:r>
                      <a:r>
                        <a:rPr lang="zh-TW" altLang="en-US" sz="1400" b="1" kern="1200" dirty="0" smtClean="0">
                          <a:solidFill>
                            <a:srgbClr val="002060"/>
                          </a:solidFill>
                          <a:latin typeface="+mn-lt"/>
                          <a:ea typeface="+mn-ea"/>
                          <a:cs typeface="+mn-cs"/>
                        </a:rPr>
                        <a:t>從課程除名：除名後將無法瀏覽任何過往上傳內容，請謹慎使用。</a:t>
                      </a:r>
                      <a:endParaRPr lang="zh-TW" altLang="en-US" sz="1400" b="1" kern="1200" dirty="0">
                        <a:solidFill>
                          <a:srgbClr val="002060"/>
                        </a:solidFill>
                        <a:latin typeface="+mn-lt"/>
                        <a:ea typeface="+mn-ea"/>
                        <a:cs typeface="+mn-cs"/>
                      </a:endParaRPr>
                    </a:p>
                  </a:txBody>
                  <a:tcPr>
                    <a:solidFill>
                      <a:schemeClr val="accent2">
                        <a:lumMod val="20000"/>
                        <a:lumOff val="80000"/>
                      </a:schemeClr>
                    </a:solidFill>
                  </a:tcPr>
                </a:tc>
              </a:tr>
            </a:tbl>
          </a:graphicData>
        </a:graphic>
      </p:graphicFrame>
      <p:sp>
        <p:nvSpPr>
          <p:cNvPr id="11" name="橢圓 10"/>
          <p:cNvSpPr/>
          <p:nvPr/>
        </p:nvSpPr>
        <p:spPr>
          <a:xfrm>
            <a:off x="9704172" y="1268627"/>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t>1</a:t>
            </a:r>
            <a:endParaRPr lang="zh-TW" altLang="en-US" dirty="0"/>
          </a:p>
        </p:txBody>
      </p:sp>
      <p:sp>
        <p:nvSpPr>
          <p:cNvPr id="12" name="橢圓 11"/>
          <p:cNvSpPr/>
          <p:nvPr/>
        </p:nvSpPr>
        <p:spPr>
          <a:xfrm>
            <a:off x="10070756" y="1268626"/>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a:t>2</a:t>
            </a:r>
            <a:endParaRPr lang="zh-TW" altLang="en-US" dirty="0"/>
          </a:p>
        </p:txBody>
      </p:sp>
      <p:sp>
        <p:nvSpPr>
          <p:cNvPr id="13" name="橢圓 12"/>
          <p:cNvSpPr/>
          <p:nvPr/>
        </p:nvSpPr>
        <p:spPr>
          <a:xfrm>
            <a:off x="10437340" y="1268625"/>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600" dirty="0"/>
              <a:t>3</a:t>
            </a:r>
            <a:endParaRPr lang="zh-TW" altLang="en-US" sz="1600" dirty="0"/>
          </a:p>
        </p:txBody>
      </p:sp>
      <p:sp>
        <p:nvSpPr>
          <p:cNvPr id="14" name="橢圓 13"/>
          <p:cNvSpPr/>
          <p:nvPr/>
        </p:nvSpPr>
        <p:spPr>
          <a:xfrm>
            <a:off x="10892480" y="1268625"/>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TW" dirty="0" smtClean="0"/>
          </a:p>
          <a:p>
            <a:pPr algn="ctr"/>
            <a:r>
              <a:rPr lang="en-US" altLang="zh-TW" sz="1600" dirty="0" smtClean="0"/>
              <a:t>4</a:t>
            </a:r>
            <a:r>
              <a:rPr lang="en-US" altLang="zh-TW" dirty="0" smtClean="0"/>
              <a:t>1</a:t>
            </a:r>
            <a:endParaRPr lang="zh-TW" altLang="en-US" dirty="0"/>
          </a:p>
        </p:txBody>
      </p:sp>
      <p:sp>
        <p:nvSpPr>
          <p:cNvPr id="15" name="橢圓 14"/>
          <p:cNvSpPr/>
          <p:nvPr/>
        </p:nvSpPr>
        <p:spPr>
          <a:xfrm>
            <a:off x="1596080" y="2978006"/>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600" dirty="0" smtClean="0"/>
              <a:t>5</a:t>
            </a:r>
          </a:p>
        </p:txBody>
      </p:sp>
      <p:sp>
        <p:nvSpPr>
          <p:cNvPr id="16" name="橢圓 15"/>
          <p:cNvSpPr/>
          <p:nvPr/>
        </p:nvSpPr>
        <p:spPr>
          <a:xfrm>
            <a:off x="9704171" y="2586709"/>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600" dirty="0" smtClean="0"/>
              <a:t>6</a:t>
            </a:r>
          </a:p>
        </p:txBody>
      </p:sp>
      <p:sp>
        <p:nvSpPr>
          <p:cNvPr id="17" name="橢圓 16"/>
          <p:cNvSpPr/>
          <p:nvPr/>
        </p:nvSpPr>
        <p:spPr>
          <a:xfrm>
            <a:off x="10612393" y="2586709"/>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600" dirty="0"/>
              <a:t>7</a:t>
            </a:r>
            <a:endParaRPr lang="en-US" altLang="zh-TW" sz="1600" dirty="0" smtClean="0"/>
          </a:p>
        </p:txBody>
      </p:sp>
      <p:sp>
        <p:nvSpPr>
          <p:cNvPr id="18" name="橢圓 17"/>
          <p:cNvSpPr/>
          <p:nvPr/>
        </p:nvSpPr>
        <p:spPr>
          <a:xfrm>
            <a:off x="11524733" y="2586709"/>
            <a:ext cx="280087" cy="2471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600" dirty="0"/>
              <a:t>8</a:t>
            </a:r>
            <a:endParaRPr lang="en-US" altLang="zh-TW" sz="1600" dirty="0" smtClean="0"/>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15</a:t>
            </a:fld>
            <a:endParaRPr lang="en-US" dirty="0"/>
          </a:p>
        </p:txBody>
      </p:sp>
      <p:sp>
        <p:nvSpPr>
          <p:cNvPr id="3" name="矩形 2"/>
          <p:cNvSpPr/>
          <p:nvPr/>
        </p:nvSpPr>
        <p:spPr>
          <a:xfrm>
            <a:off x="806824" y="3048000"/>
            <a:ext cx="726141" cy="2420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806824" y="3466781"/>
            <a:ext cx="3218329" cy="369332"/>
          </a:xfrm>
          <a:prstGeom prst="rect">
            <a:avLst/>
          </a:prstGeom>
          <a:solidFill>
            <a:schemeClr val="accent2">
              <a:lumMod val="60000"/>
              <a:lumOff val="40000"/>
            </a:schemeClr>
          </a:solidFill>
        </p:spPr>
        <p:txBody>
          <a:bodyPr wrap="square" rtlCol="0">
            <a:spAutoFit/>
          </a:bodyPr>
          <a:lstStyle/>
          <a:p>
            <a:r>
              <a:rPr lang="zh-TW" altLang="en-US" b="1" dirty="0" smtClean="0">
                <a:solidFill>
                  <a:srgbClr val="00589A"/>
                </a:solidFill>
              </a:rPr>
              <a:t>點選課程名稱後，進入上傳區</a:t>
            </a:r>
            <a:endParaRPr lang="zh-TW" altLang="en-US" b="1" dirty="0">
              <a:solidFill>
                <a:srgbClr val="00589A"/>
              </a:solidFill>
            </a:endParaRPr>
          </a:p>
        </p:txBody>
      </p:sp>
      <p:sp>
        <p:nvSpPr>
          <p:cNvPr id="6" name="矩形 5"/>
          <p:cNvSpPr/>
          <p:nvPr/>
        </p:nvSpPr>
        <p:spPr>
          <a:xfrm>
            <a:off x="9233647" y="1021488"/>
            <a:ext cx="233082" cy="1528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370729" y="3101573"/>
            <a:ext cx="179295" cy="12356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101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66583" y="1276870"/>
            <a:ext cx="11458832" cy="5036456"/>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smtClean="0">
                <a:solidFill>
                  <a:schemeClr val="bg1"/>
                </a:solidFill>
              </a:rPr>
              <a:t>上傳文稿</a:t>
            </a:r>
            <a:endParaRPr lang="zh-TW" altLang="en-US" sz="3600" b="1" dirty="0">
              <a:solidFill>
                <a:schemeClr val="bg1"/>
              </a:solidFill>
            </a:endParaRPr>
          </a:p>
        </p:txBody>
      </p:sp>
      <p:sp>
        <p:nvSpPr>
          <p:cNvPr id="3" name="文字方塊 2"/>
          <p:cNvSpPr txBox="1"/>
          <p:nvPr/>
        </p:nvSpPr>
        <p:spPr>
          <a:xfrm>
            <a:off x="2478137" y="1421753"/>
            <a:ext cx="2031110" cy="523220"/>
          </a:xfrm>
          <a:prstGeom prst="rect">
            <a:avLst/>
          </a:prstGeom>
          <a:solidFill>
            <a:schemeClr val="accent2">
              <a:lumMod val="60000"/>
              <a:lumOff val="40000"/>
            </a:schemeClr>
          </a:solidFill>
        </p:spPr>
        <p:txBody>
          <a:bodyPr wrap="square" rtlCol="0">
            <a:spAutoFit/>
          </a:bodyPr>
          <a:lstStyle/>
          <a:p>
            <a:r>
              <a:rPr lang="zh-TW" altLang="en-US" sz="2800" b="1" dirty="0" smtClean="0">
                <a:solidFill>
                  <a:srgbClr val="00589A"/>
                </a:solidFill>
              </a:rPr>
              <a:t>作業上傳區</a:t>
            </a:r>
            <a:endParaRPr lang="zh-TW" altLang="en-US" sz="2800" b="1" dirty="0">
              <a:solidFill>
                <a:srgbClr val="00589A"/>
              </a:solidFill>
            </a:endParaRPr>
          </a:p>
        </p:txBody>
      </p:sp>
      <p:sp>
        <p:nvSpPr>
          <p:cNvPr id="7" name="矩形 6"/>
          <p:cNvSpPr/>
          <p:nvPr/>
        </p:nvSpPr>
        <p:spPr>
          <a:xfrm>
            <a:off x="10273553" y="4176584"/>
            <a:ext cx="592155" cy="411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00589A"/>
                </a:solidFill>
              </a:ln>
              <a:noFill/>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pPr/>
              <a:t>16</a:t>
            </a:fld>
            <a:endParaRPr lang="en-US" dirty="0"/>
          </a:p>
        </p:txBody>
      </p:sp>
      <p:sp>
        <p:nvSpPr>
          <p:cNvPr id="8" name="矩形 7"/>
          <p:cNvSpPr/>
          <p:nvPr/>
        </p:nvSpPr>
        <p:spPr>
          <a:xfrm>
            <a:off x="9018494" y="1276870"/>
            <a:ext cx="233082" cy="1528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739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756397" y="1220881"/>
            <a:ext cx="6896100" cy="5276850"/>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smtClean="0">
                <a:solidFill>
                  <a:schemeClr val="bg1"/>
                </a:solidFill>
              </a:rPr>
              <a:t>上傳文稿</a:t>
            </a:r>
            <a:endParaRPr lang="zh-TW" altLang="en-US" sz="3600" b="1" dirty="0">
              <a:solidFill>
                <a:schemeClr val="bg1"/>
              </a:solidFill>
            </a:endParaRPr>
          </a:p>
        </p:txBody>
      </p:sp>
      <p:sp>
        <p:nvSpPr>
          <p:cNvPr id="4" name="文字方塊 3"/>
          <p:cNvSpPr txBox="1"/>
          <p:nvPr/>
        </p:nvSpPr>
        <p:spPr>
          <a:xfrm>
            <a:off x="2777362" y="1935893"/>
            <a:ext cx="2586683" cy="523220"/>
          </a:xfrm>
          <a:prstGeom prst="rect">
            <a:avLst/>
          </a:prstGeom>
          <a:solidFill>
            <a:schemeClr val="accent2">
              <a:lumMod val="40000"/>
              <a:lumOff val="60000"/>
            </a:schemeClr>
          </a:solidFill>
        </p:spPr>
        <p:txBody>
          <a:bodyPr wrap="square" rtlCol="0">
            <a:spAutoFit/>
          </a:bodyPr>
          <a:lstStyle/>
          <a:p>
            <a:r>
              <a:rPr lang="zh-TW" altLang="en-US" sz="1400" b="1" dirty="0">
                <a:solidFill>
                  <a:srgbClr val="00589A"/>
                </a:solidFill>
                <a:latin typeface="+mn-ea"/>
              </a:rPr>
              <a:t>提交文稿的方式有二種：</a:t>
            </a:r>
            <a:endParaRPr lang="en-US" altLang="zh-TW" sz="1400" b="1" dirty="0">
              <a:solidFill>
                <a:srgbClr val="00589A"/>
              </a:solidFill>
              <a:latin typeface="+mn-ea"/>
            </a:endParaRPr>
          </a:p>
          <a:p>
            <a:r>
              <a:rPr lang="en-US" altLang="zh-TW" sz="1400" b="1" dirty="0" smtClean="0">
                <a:solidFill>
                  <a:srgbClr val="00589A"/>
                </a:solidFill>
                <a:latin typeface="+mn-ea"/>
              </a:rPr>
              <a:t>(</a:t>
            </a:r>
            <a:r>
              <a:rPr lang="en-US" altLang="zh-TW" sz="1400" b="1" dirty="0">
                <a:solidFill>
                  <a:srgbClr val="00589A"/>
                </a:solidFill>
                <a:latin typeface="+mn-ea"/>
              </a:rPr>
              <a:t>1)</a:t>
            </a:r>
            <a:r>
              <a:rPr lang="zh-TW" altLang="en-US" sz="1400" b="1" dirty="0">
                <a:solidFill>
                  <a:srgbClr val="00589A"/>
                </a:solidFill>
                <a:latin typeface="+mn-ea"/>
              </a:rPr>
              <a:t>單獨檔案上</a:t>
            </a:r>
            <a:r>
              <a:rPr lang="zh-TW" altLang="en-US" sz="1400" b="1" dirty="0" smtClean="0">
                <a:solidFill>
                  <a:srgbClr val="00589A"/>
                </a:solidFill>
                <a:latin typeface="+mn-ea"/>
              </a:rPr>
              <a:t>傳 </a:t>
            </a:r>
            <a:r>
              <a:rPr lang="en-US" altLang="zh-TW" sz="1400" b="1" dirty="0" smtClean="0">
                <a:solidFill>
                  <a:srgbClr val="00589A"/>
                </a:solidFill>
                <a:latin typeface="+mn-ea"/>
              </a:rPr>
              <a:t>;</a:t>
            </a:r>
            <a:r>
              <a:rPr lang="zh-TW" altLang="en-US" sz="1400" b="1" dirty="0" smtClean="0">
                <a:solidFill>
                  <a:srgbClr val="00589A"/>
                </a:solidFill>
                <a:latin typeface="+mn-ea"/>
              </a:rPr>
              <a:t> </a:t>
            </a:r>
            <a:r>
              <a:rPr lang="en-US" altLang="zh-TW" sz="1400" b="1" dirty="0">
                <a:solidFill>
                  <a:srgbClr val="00589A"/>
                </a:solidFill>
                <a:latin typeface="+mn-ea"/>
              </a:rPr>
              <a:t>(2)</a:t>
            </a:r>
            <a:r>
              <a:rPr lang="zh-TW" altLang="en-US" sz="1400" b="1" dirty="0">
                <a:solidFill>
                  <a:srgbClr val="00589A"/>
                </a:solidFill>
                <a:latin typeface="+mn-ea"/>
              </a:rPr>
              <a:t>剪貼上傳</a:t>
            </a:r>
          </a:p>
        </p:txBody>
      </p:sp>
      <p:pic>
        <p:nvPicPr>
          <p:cNvPr id="9" name="圖片 8"/>
          <p:cNvPicPr>
            <a:picLocks noChangeAspect="1"/>
          </p:cNvPicPr>
          <p:nvPr/>
        </p:nvPicPr>
        <p:blipFill>
          <a:blip r:embed="rId3"/>
          <a:stretch>
            <a:fillRect/>
          </a:stretch>
        </p:blipFill>
        <p:spPr>
          <a:xfrm>
            <a:off x="5877779" y="1554123"/>
            <a:ext cx="6070970" cy="4347432"/>
          </a:xfrm>
          <a:prstGeom prst="rect">
            <a:avLst/>
          </a:prstGeom>
          <a:ln w="38100">
            <a:solidFill>
              <a:srgbClr val="31B5CF"/>
            </a:solidFill>
          </a:ln>
        </p:spPr>
      </p:pic>
      <p:sp>
        <p:nvSpPr>
          <p:cNvPr id="3" name="投影片編號版面配置區 2"/>
          <p:cNvSpPr>
            <a:spLocks noGrp="1"/>
          </p:cNvSpPr>
          <p:nvPr>
            <p:ph type="sldNum" sz="quarter" idx="12"/>
          </p:nvPr>
        </p:nvSpPr>
        <p:spPr/>
        <p:txBody>
          <a:bodyPr/>
          <a:lstStyle/>
          <a:p>
            <a:fld id="{4FAB73BC-B049-4115-A692-8D63A059BFB8}" type="slidenum">
              <a:rPr lang="en-US" smtClean="0"/>
              <a:pPr/>
              <a:t>17</a:t>
            </a:fld>
            <a:endParaRPr lang="en-US" dirty="0"/>
          </a:p>
        </p:txBody>
      </p:sp>
      <p:sp>
        <p:nvSpPr>
          <p:cNvPr id="12" name="向左箭號圖說文字 11"/>
          <p:cNvSpPr/>
          <p:nvPr/>
        </p:nvSpPr>
        <p:spPr>
          <a:xfrm>
            <a:off x="2777362" y="3727839"/>
            <a:ext cx="2099437" cy="480678"/>
          </a:xfrm>
          <a:prstGeom prst="leftArrowCallout">
            <a:avLst>
              <a:gd name="adj1" fmla="val 25000"/>
              <a:gd name="adj2" fmla="val 25000"/>
              <a:gd name="adj3" fmla="val 25000"/>
              <a:gd name="adj4" fmla="val 8827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solidFill>
                  <a:srgbClr val="00589A"/>
                </a:solidFill>
              </a:rPr>
              <a:t>1.</a:t>
            </a:r>
            <a:r>
              <a:rPr lang="zh-TW" altLang="en-US" sz="1400" b="1" dirty="0" smtClean="0">
                <a:solidFill>
                  <a:srgbClr val="00589A"/>
                </a:solidFill>
              </a:rPr>
              <a:t>輸入上傳檔案名稱</a:t>
            </a:r>
            <a:endParaRPr lang="zh-TW" altLang="en-US" sz="1400" b="1" dirty="0">
              <a:solidFill>
                <a:srgbClr val="00589A"/>
              </a:solidFill>
            </a:endParaRPr>
          </a:p>
        </p:txBody>
      </p:sp>
      <p:sp>
        <p:nvSpPr>
          <p:cNvPr id="14" name="向左箭號圖說文字 13"/>
          <p:cNvSpPr/>
          <p:nvPr/>
        </p:nvSpPr>
        <p:spPr>
          <a:xfrm>
            <a:off x="2777361" y="4700527"/>
            <a:ext cx="2099437" cy="480678"/>
          </a:xfrm>
          <a:prstGeom prst="leftArrowCallout">
            <a:avLst>
              <a:gd name="adj1" fmla="val 25000"/>
              <a:gd name="adj2" fmla="val 25000"/>
              <a:gd name="adj3" fmla="val 25000"/>
              <a:gd name="adj4" fmla="val 8827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rgbClr val="00589A"/>
                </a:solidFill>
              </a:rPr>
              <a:t>2</a:t>
            </a:r>
            <a:r>
              <a:rPr lang="en-US" altLang="zh-TW" sz="1400" b="1" dirty="0" smtClean="0">
                <a:solidFill>
                  <a:srgbClr val="00589A"/>
                </a:solidFill>
              </a:rPr>
              <a:t>.</a:t>
            </a:r>
            <a:r>
              <a:rPr lang="zh-TW" altLang="en-US" sz="1400" b="1" dirty="0" smtClean="0">
                <a:solidFill>
                  <a:srgbClr val="00589A"/>
                </a:solidFill>
              </a:rPr>
              <a:t> 選擇上傳檔案</a:t>
            </a:r>
            <a:endParaRPr lang="zh-TW" altLang="en-US" sz="1400" b="1" dirty="0">
              <a:solidFill>
                <a:srgbClr val="00589A"/>
              </a:solidFill>
            </a:endParaRPr>
          </a:p>
        </p:txBody>
      </p:sp>
      <p:sp>
        <p:nvSpPr>
          <p:cNvPr id="15" name="向左箭號圖說文字 14"/>
          <p:cNvSpPr/>
          <p:nvPr/>
        </p:nvSpPr>
        <p:spPr>
          <a:xfrm>
            <a:off x="2777360" y="5938759"/>
            <a:ext cx="2099437" cy="480678"/>
          </a:xfrm>
          <a:prstGeom prst="leftArrowCallout">
            <a:avLst>
              <a:gd name="adj1" fmla="val 25000"/>
              <a:gd name="adj2" fmla="val 25000"/>
              <a:gd name="adj3" fmla="val 25000"/>
              <a:gd name="adj4" fmla="val 8827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solidFill>
                  <a:srgbClr val="00589A"/>
                </a:solidFill>
              </a:rPr>
              <a:t>3.</a:t>
            </a:r>
            <a:r>
              <a:rPr lang="zh-TW" altLang="en-US" sz="1400" b="1" dirty="0" smtClean="0">
                <a:solidFill>
                  <a:srgbClr val="00589A"/>
                </a:solidFill>
              </a:rPr>
              <a:t> 點選上傳</a:t>
            </a:r>
            <a:endParaRPr lang="zh-TW" altLang="en-US" sz="1400" b="1" dirty="0">
              <a:solidFill>
                <a:srgbClr val="00589A"/>
              </a:solidFill>
            </a:endParaRPr>
          </a:p>
        </p:txBody>
      </p:sp>
      <p:sp>
        <p:nvSpPr>
          <p:cNvPr id="16" name="矩形 15"/>
          <p:cNvSpPr/>
          <p:nvPr/>
        </p:nvSpPr>
        <p:spPr>
          <a:xfrm>
            <a:off x="905435" y="6015319"/>
            <a:ext cx="600636" cy="4041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821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57827" y="1049441"/>
            <a:ext cx="6707075" cy="5504329"/>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smtClean="0">
                <a:solidFill>
                  <a:schemeClr val="bg1"/>
                </a:solidFill>
              </a:rPr>
              <a:t>上傳文稿</a:t>
            </a:r>
            <a:endParaRPr lang="zh-TW" altLang="en-US" sz="3600" b="1" dirty="0">
              <a:solidFill>
                <a:schemeClr val="bg1"/>
              </a:solidFill>
            </a:endParaRPr>
          </a:p>
        </p:txBody>
      </p:sp>
      <p:sp>
        <p:nvSpPr>
          <p:cNvPr id="7" name="矩形 6"/>
          <p:cNvSpPr/>
          <p:nvPr/>
        </p:nvSpPr>
        <p:spPr>
          <a:xfrm>
            <a:off x="436384" y="6089826"/>
            <a:ext cx="658489" cy="411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00589A"/>
                </a:solidFill>
              </a:ln>
              <a:noFill/>
            </a:endParaRPr>
          </a:p>
        </p:txBody>
      </p:sp>
      <p:pic>
        <p:nvPicPr>
          <p:cNvPr id="3" name="圖片 2"/>
          <p:cNvPicPr>
            <a:picLocks noChangeAspect="1"/>
          </p:cNvPicPr>
          <p:nvPr/>
        </p:nvPicPr>
        <p:blipFill>
          <a:blip r:embed="rId3"/>
          <a:stretch>
            <a:fillRect/>
          </a:stretch>
        </p:blipFill>
        <p:spPr>
          <a:xfrm>
            <a:off x="5848178" y="908215"/>
            <a:ext cx="5970029" cy="5504328"/>
          </a:xfrm>
          <a:prstGeom prst="rect">
            <a:avLst/>
          </a:prstGeom>
        </p:spPr>
      </p:pic>
      <p:sp>
        <p:nvSpPr>
          <p:cNvPr id="10" name="矩形 9"/>
          <p:cNvSpPr/>
          <p:nvPr/>
        </p:nvSpPr>
        <p:spPr>
          <a:xfrm>
            <a:off x="5889504" y="6034154"/>
            <a:ext cx="989616" cy="411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00589A"/>
                </a:solidFill>
              </a:ln>
              <a:noFill/>
            </a:endParaRP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14" name="文字方塊 13"/>
          <p:cNvSpPr txBox="1"/>
          <p:nvPr/>
        </p:nvSpPr>
        <p:spPr>
          <a:xfrm>
            <a:off x="1736383" y="1388463"/>
            <a:ext cx="4153121" cy="338554"/>
          </a:xfrm>
          <a:prstGeom prst="rect">
            <a:avLst/>
          </a:prstGeom>
          <a:solidFill>
            <a:schemeClr val="accent2">
              <a:lumMod val="40000"/>
              <a:lumOff val="60000"/>
            </a:schemeClr>
          </a:solidFill>
        </p:spPr>
        <p:txBody>
          <a:bodyPr wrap="square" rtlCol="0">
            <a:spAutoFit/>
          </a:bodyPr>
          <a:lstStyle/>
          <a:p>
            <a:pPr algn="ctr"/>
            <a:r>
              <a:rPr lang="zh-TW" altLang="en-US" sz="1600" b="1" dirty="0">
                <a:solidFill>
                  <a:srgbClr val="00589A"/>
                </a:solidFill>
              </a:rPr>
              <a:t>上傳檔案後，出現預覽畫面，請點選</a:t>
            </a:r>
            <a:r>
              <a:rPr lang="en-US" altLang="zh-TW" sz="1600" b="1" dirty="0">
                <a:solidFill>
                  <a:srgbClr val="00589A"/>
                </a:solidFill>
              </a:rPr>
              <a:t>〔</a:t>
            </a:r>
            <a:r>
              <a:rPr lang="zh-TW" altLang="en-US" sz="1600" b="1" dirty="0">
                <a:solidFill>
                  <a:srgbClr val="00589A"/>
                </a:solidFill>
              </a:rPr>
              <a:t>確認</a:t>
            </a:r>
            <a:r>
              <a:rPr lang="en-US" altLang="zh-TW" sz="1600" b="1" dirty="0">
                <a:solidFill>
                  <a:srgbClr val="00589A"/>
                </a:solidFill>
              </a:rPr>
              <a:t>〕</a:t>
            </a:r>
            <a:endParaRPr lang="zh-TW" altLang="en-US" sz="1600" b="1" dirty="0">
              <a:solidFill>
                <a:srgbClr val="00589A"/>
              </a:solidFill>
            </a:endParaRPr>
          </a:p>
        </p:txBody>
      </p:sp>
      <p:sp>
        <p:nvSpPr>
          <p:cNvPr id="4" name="文字方塊 3"/>
          <p:cNvSpPr txBox="1"/>
          <p:nvPr/>
        </p:nvSpPr>
        <p:spPr>
          <a:xfrm>
            <a:off x="7447006" y="649799"/>
            <a:ext cx="4173493" cy="738664"/>
          </a:xfrm>
          <a:prstGeom prst="rect">
            <a:avLst/>
          </a:prstGeom>
          <a:solidFill>
            <a:schemeClr val="accent2">
              <a:lumMod val="40000"/>
              <a:lumOff val="60000"/>
            </a:schemeClr>
          </a:solidFill>
        </p:spPr>
        <p:txBody>
          <a:bodyPr wrap="square" rtlCol="0">
            <a:spAutoFit/>
          </a:bodyPr>
          <a:lstStyle/>
          <a:p>
            <a:pPr algn="ctr"/>
            <a:r>
              <a:rPr lang="zh-TW" altLang="en-US" sz="1400" b="1" dirty="0">
                <a:solidFill>
                  <a:srgbClr val="00589A"/>
                </a:solidFill>
              </a:rPr>
              <a:t>完成上傳，會出現電子回條的畫面，您的信箱中也會收到電子回條 </a:t>
            </a:r>
            <a:r>
              <a:rPr lang="en-US" altLang="zh-TW" sz="1400" b="1" dirty="0">
                <a:solidFill>
                  <a:srgbClr val="00589A"/>
                </a:solidFill>
              </a:rPr>
              <a:t>Email</a:t>
            </a:r>
            <a:r>
              <a:rPr lang="zh-TW" altLang="en-US" sz="1400" b="1" dirty="0" smtClean="0">
                <a:solidFill>
                  <a:srgbClr val="00589A"/>
                </a:solidFill>
              </a:rPr>
              <a:t> ，點選</a:t>
            </a:r>
            <a:r>
              <a:rPr lang="zh-TW" altLang="en-US" sz="1400" b="1" dirty="0">
                <a:solidFill>
                  <a:srgbClr val="00589A"/>
                </a:solidFill>
              </a:rPr>
              <a:t>［返回至作業列表</a:t>
            </a:r>
            <a:r>
              <a:rPr lang="en-US" altLang="zh-TW" sz="1400" b="1" dirty="0">
                <a:solidFill>
                  <a:srgbClr val="00589A"/>
                </a:solidFill>
              </a:rPr>
              <a:t>]</a:t>
            </a:r>
            <a:r>
              <a:rPr lang="zh-TW" altLang="en-US" sz="1400" b="1" dirty="0">
                <a:solidFill>
                  <a:srgbClr val="00589A"/>
                </a:solidFill>
              </a:rPr>
              <a:t>頁面等候報告</a:t>
            </a:r>
            <a:r>
              <a:rPr lang="zh-TW" altLang="en-US" sz="1400" b="1" dirty="0" smtClean="0">
                <a:solidFill>
                  <a:srgbClr val="00589A"/>
                </a:solidFill>
              </a:rPr>
              <a:t>產生</a:t>
            </a:r>
            <a:endParaRPr lang="zh-TW" altLang="en-US" sz="1400" b="1" dirty="0">
              <a:solidFill>
                <a:srgbClr val="00589A"/>
              </a:solidFill>
            </a:endParaRPr>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4279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761143" y="1164864"/>
            <a:ext cx="8669711" cy="5449968"/>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smtClean="0">
                <a:solidFill>
                  <a:schemeClr val="bg1"/>
                </a:solidFill>
              </a:rPr>
              <a:t>上傳文稿</a:t>
            </a:r>
            <a:endParaRPr lang="zh-TW" altLang="en-US" sz="3600" b="1" dirty="0">
              <a:solidFill>
                <a:schemeClr val="bg1"/>
              </a:solidFill>
            </a:endParaRPr>
          </a:p>
        </p:txBody>
      </p:sp>
      <p:sp>
        <p:nvSpPr>
          <p:cNvPr id="7" name="矩形 6"/>
          <p:cNvSpPr/>
          <p:nvPr/>
        </p:nvSpPr>
        <p:spPr>
          <a:xfrm>
            <a:off x="7617113" y="4180344"/>
            <a:ext cx="658489" cy="411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00589A"/>
                </a:solidFill>
              </a:ln>
              <a:noFill/>
            </a:endParaRPr>
          </a:p>
        </p:txBody>
      </p:sp>
      <p:sp>
        <p:nvSpPr>
          <p:cNvPr id="10" name="矩形 9"/>
          <p:cNvSpPr/>
          <p:nvPr/>
        </p:nvSpPr>
        <p:spPr>
          <a:xfrm>
            <a:off x="8641976" y="4180344"/>
            <a:ext cx="711252" cy="41189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00589A"/>
                </a:solidFill>
              </a:ln>
              <a:noFill/>
            </a:endParaRP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14" name="文字方塊 13"/>
          <p:cNvSpPr txBox="1"/>
          <p:nvPr/>
        </p:nvSpPr>
        <p:spPr>
          <a:xfrm>
            <a:off x="4536141" y="4636671"/>
            <a:ext cx="4186518" cy="523220"/>
          </a:xfrm>
          <a:prstGeom prst="rect">
            <a:avLst/>
          </a:prstGeom>
          <a:solidFill>
            <a:schemeClr val="accent2">
              <a:lumMod val="40000"/>
              <a:lumOff val="60000"/>
            </a:schemeClr>
          </a:solidFill>
        </p:spPr>
        <p:txBody>
          <a:bodyPr wrap="square" rtlCol="0">
            <a:spAutoFit/>
          </a:bodyPr>
          <a:lstStyle/>
          <a:p>
            <a:pPr algn="ctr"/>
            <a:r>
              <a:rPr lang="zh-TW" altLang="en-US" sz="1400" b="1" dirty="0">
                <a:solidFill>
                  <a:srgbClr val="00589A"/>
                </a:solidFill>
              </a:rPr>
              <a:t>當出現</a:t>
            </a:r>
            <a:r>
              <a:rPr lang="zh-TW" altLang="en-US" sz="1400" b="1" dirty="0">
                <a:solidFill>
                  <a:srgbClr val="C00000"/>
                </a:solidFill>
              </a:rPr>
              <a:t>百分比</a:t>
            </a:r>
            <a:r>
              <a:rPr lang="zh-TW" altLang="en-US" sz="1400" b="1" dirty="0">
                <a:solidFill>
                  <a:srgbClr val="00589A"/>
                </a:solidFill>
              </a:rPr>
              <a:t>和</a:t>
            </a:r>
            <a:r>
              <a:rPr lang="zh-TW" altLang="en-US" sz="1400" b="1" dirty="0">
                <a:solidFill>
                  <a:srgbClr val="C00000"/>
                </a:solidFill>
              </a:rPr>
              <a:t>色籤</a:t>
            </a:r>
            <a:r>
              <a:rPr lang="zh-TW" altLang="en-US" sz="1400" b="1" dirty="0">
                <a:solidFill>
                  <a:srgbClr val="00589A"/>
                </a:solidFill>
              </a:rPr>
              <a:t>即表示比對完成，已經產生相似性</a:t>
            </a:r>
            <a:r>
              <a:rPr lang="zh-TW" altLang="en-US" sz="1400" b="1" dirty="0" smtClean="0">
                <a:solidFill>
                  <a:srgbClr val="00589A"/>
                </a:solidFill>
              </a:rPr>
              <a:t>報告，點選</a:t>
            </a:r>
            <a:r>
              <a:rPr lang="en-US" altLang="zh-TW" sz="1400" b="1" dirty="0">
                <a:solidFill>
                  <a:srgbClr val="00589A"/>
                </a:solidFill>
              </a:rPr>
              <a:t>%</a:t>
            </a:r>
            <a:r>
              <a:rPr lang="zh-TW" altLang="en-US" sz="1400" b="1" dirty="0">
                <a:solidFill>
                  <a:srgbClr val="00589A"/>
                </a:solidFill>
              </a:rPr>
              <a:t>色籤即可查看原創性報告</a:t>
            </a:r>
            <a:r>
              <a:rPr lang="zh-TW" altLang="en-US" sz="1400" b="1" dirty="0" smtClean="0">
                <a:solidFill>
                  <a:srgbClr val="00589A"/>
                </a:solidFill>
              </a:rPr>
              <a:t>結果</a:t>
            </a:r>
            <a:endParaRPr lang="en-US" altLang="zh-TW" sz="1400" b="1" dirty="0" smtClean="0">
              <a:solidFill>
                <a:srgbClr val="00589A"/>
              </a:solidFill>
            </a:endParaRPr>
          </a:p>
        </p:txBody>
      </p:sp>
      <p:sp>
        <p:nvSpPr>
          <p:cNvPr id="4" name="文字方塊 3"/>
          <p:cNvSpPr txBox="1"/>
          <p:nvPr/>
        </p:nvSpPr>
        <p:spPr>
          <a:xfrm>
            <a:off x="8275602" y="2665619"/>
            <a:ext cx="3701245" cy="1384995"/>
          </a:xfrm>
          <a:prstGeom prst="rect">
            <a:avLst/>
          </a:prstGeom>
          <a:solidFill>
            <a:schemeClr val="accent5">
              <a:lumMod val="60000"/>
              <a:lumOff val="40000"/>
            </a:schemeClr>
          </a:solidFill>
        </p:spPr>
        <p:txBody>
          <a:bodyPr wrap="square" rtlCol="0">
            <a:spAutoFit/>
          </a:bodyPr>
          <a:lstStyle/>
          <a:p>
            <a:r>
              <a:rPr lang="zh-TW" altLang="en-US" sz="1400" b="1" dirty="0">
                <a:solidFill>
                  <a:srgbClr val="00589A"/>
                </a:solidFill>
              </a:rPr>
              <a:t>修改文章後可透過</a:t>
            </a:r>
            <a:r>
              <a:rPr lang="en-US" altLang="zh-TW" sz="1400" b="1" dirty="0">
                <a:solidFill>
                  <a:srgbClr val="00589A"/>
                </a:solidFill>
              </a:rPr>
              <a:t>〔</a:t>
            </a:r>
            <a:r>
              <a:rPr lang="zh-TW" altLang="en-US" sz="1400" b="1" dirty="0">
                <a:solidFill>
                  <a:srgbClr val="00589A"/>
                </a:solidFill>
              </a:rPr>
              <a:t>重新繳交</a:t>
            </a:r>
            <a:r>
              <a:rPr lang="en-US" altLang="zh-TW" sz="1400" b="1" dirty="0">
                <a:solidFill>
                  <a:srgbClr val="00589A"/>
                </a:solidFill>
              </a:rPr>
              <a:t>〕</a:t>
            </a:r>
            <a:r>
              <a:rPr lang="zh-TW" altLang="en-US" sz="1400" b="1" dirty="0">
                <a:solidFill>
                  <a:srgbClr val="00589A"/>
                </a:solidFill>
              </a:rPr>
              <a:t>鍵再度上</a:t>
            </a:r>
            <a:r>
              <a:rPr lang="zh-TW" altLang="en-US" sz="1400" b="1" dirty="0" smtClean="0">
                <a:solidFill>
                  <a:srgbClr val="00589A"/>
                </a:solidFill>
              </a:rPr>
              <a:t>傳</a:t>
            </a:r>
            <a:endParaRPr lang="en-US" altLang="zh-TW" sz="1400" b="1" dirty="0" smtClean="0">
              <a:solidFill>
                <a:srgbClr val="00589A"/>
              </a:solidFill>
            </a:endParaRPr>
          </a:p>
          <a:p>
            <a:pPr algn="ctr"/>
            <a:endParaRPr lang="en-US" altLang="zh-TW" sz="1400" b="1" dirty="0" smtClean="0">
              <a:solidFill>
                <a:srgbClr val="00589A"/>
              </a:solidFill>
            </a:endParaRPr>
          </a:p>
          <a:p>
            <a:r>
              <a:rPr lang="zh-TW" altLang="en-US" sz="1400" b="1" dirty="0" smtClean="0">
                <a:solidFill>
                  <a:srgbClr val="C00000"/>
                </a:solidFill>
              </a:rPr>
              <a:t>請留意</a:t>
            </a:r>
            <a:r>
              <a:rPr lang="zh-TW" altLang="en-US" sz="1400" b="1" dirty="0" smtClean="0">
                <a:solidFill>
                  <a:srgbClr val="00589A"/>
                </a:solidFill>
                <a:latin typeface="微軟正黑體" panose="020B0604030504040204" pitchFamily="34" charset="-120"/>
                <a:ea typeface="微軟正黑體" panose="020B0604030504040204" pitchFamily="34" charset="-120"/>
              </a:rPr>
              <a:t>：</a:t>
            </a:r>
            <a:r>
              <a:rPr lang="zh-TW" altLang="en-US" sz="1400" b="1" dirty="0" smtClean="0">
                <a:solidFill>
                  <a:srgbClr val="00589A"/>
                </a:solidFill>
              </a:rPr>
              <a:t>新</a:t>
            </a:r>
            <a:r>
              <a:rPr lang="zh-TW" altLang="en-US" sz="1400" b="1" dirty="0">
                <a:solidFill>
                  <a:srgbClr val="00589A"/>
                </a:solidFill>
              </a:rPr>
              <a:t>的報告會覆蓋前一份報告內容</a:t>
            </a:r>
            <a:r>
              <a:rPr lang="zh-TW" altLang="en-US" sz="1400" b="1" dirty="0" smtClean="0">
                <a:solidFill>
                  <a:srgbClr val="00589A"/>
                </a:solidFill>
              </a:rPr>
              <a:t>；</a:t>
            </a:r>
            <a:r>
              <a:rPr lang="zh-TW" altLang="en-US" sz="1400" b="1" dirty="0">
                <a:solidFill>
                  <a:srgbClr val="00589A"/>
                </a:solidFill>
              </a:rPr>
              <a:t>於同一個上傳</a:t>
            </a:r>
            <a:r>
              <a:rPr lang="zh-TW" altLang="en-US" sz="1400" b="1" dirty="0" smtClean="0">
                <a:solidFill>
                  <a:srgbClr val="00589A"/>
                </a:solidFill>
              </a:rPr>
              <a:t>區比對</a:t>
            </a:r>
            <a:r>
              <a:rPr lang="zh-TW" altLang="en-US" sz="1400" b="1" dirty="0">
                <a:solidFill>
                  <a:srgbClr val="00589A"/>
                </a:solidFill>
              </a:rPr>
              <a:t>時間前三次</a:t>
            </a:r>
            <a:r>
              <a:rPr lang="zh-TW" altLang="en-US" sz="1400" b="1" dirty="0" smtClean="0">
                <a:solidFill>
                  <a:srgbClr val="00589A"/>
                </a:solidFill>
              </a:rPr>
              <a:t>約</a:t>
            </a:r>
            <a:r>
              <a:rPr lang="en-US" altLang="zh-TW" sz="1400" b="1" dirty="0" smtClean="0">
                <a:solidFill>
                  <a:srgbClr val="00589A"/>
                </a:solidFill>
              </a:rPr>
              <a:t>10-20</a:t>
            </a:r>
            <a:r>
              <a:rPr lang="zh-TW" altLang="en-US" sz="1400" b="1" dirty="0">
                <a:solidFill>
                  <a:srgbClr val="00589A"/>
                </a:solidFill>
              </a:rPr>
              <a:t>分鐘，</a:t>
            </a:r>
            <a:r>
              <a:rPr lang="zh-TW" altLang="en-US" sz="1400" b="1" dirty="0">
                <a:solidFill>
                  <a:srgbClr val="C00000"/>
                </a:solidFill>
              </a:rPr>
              <a:t>自第四次起比對時間需等待</a:t>
            </a:r>
            <a:r>
              <a:rPr lang="en-US" altLang="zh-TW" sz="1400" b="1" dirty="0">
                <a:solidFill>
                  <a:srgbClr val="C00000"/>
                </a:solidFill>
              </a:rPr>
              <a:t>24</a:t>
            </a:r>
            <a:r>
              <a:rPr lang="zh-TW" altLang="en-US" sz="1400" b="1" dirty="0">
                <a:solidFill>
                  <a:srgbClr val="C00000"/>
                </a:solidFill>
              </a:rPr>
              <a:t>小時才能產生新</a:t>
            </a:r>
            <a:r>
              <a:rPr lang="zh-TW" altLang="en-US" sz="1400" b="1" dirty="0" smtClean="0">
                <a:solidFill>
                  <a:srgbClr val="C00000"/>
                </a:solidFill>
              </a:rPr>
              <a:t>報告</a:t>
            </a:r>
            <a:endParaRPr lang="zh-TW" altLang="en-US" sz="1400" b="1" dirty="0">
              <a:solidFill>
                <a:srgbClr val="C00000"/>
              </a:solidFill>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17934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000" b="1" dirty="0"/>
              <a:t>臺灣學術電子書暨資料庫</a:t>
            </a:r>
            <a:r>
              <a:rPr lang="zh-TW" altLang="en-US" sz="3000" b="1" dirty="0" smtClean="0"/>
              <a:t>聯盟</a:t>
            </a:r>
            <a:r>
              <a:rPr lang="en-US" altLang="zh-TW" b="1" dirty="0" smtClean="0"/>
              <a:t/>
            </a:r>
            <a:br>
              <a:rPr lang="en-US" altLang="zh-TW" b="1" dirty="0" smtClean="0"/>
            </a:br>
            <a:r>
              <a:rPr lang="zh-TW" altLang="en-US" sz="2800" b="1" dirty="0" smtClean="0">
                <a:solidFill>
                  <a:srgbClr val="00589A"/>
                </a:solidFill>
              </a:rPr>
              <a:t>「</a:t>
            </a:r>
            <a:r>
              <a:rPr lang="zh-TW" altLang="en-US" sz="2800" b="1" dirty="0">
                <a:solidFill>
                  <a:srgbClr val="00589A"/>
                </a:solidFill>
              </a:rPr>
              <a:t>論文比對系統補助共享子計畫</a:t>
            </a:r>
            <a:r>
              <a:rPr lang="zh-TW" altLang="en-US" sz="2800" b="1" dirty="0" smtClean="0">
                <a:solidFill>
                  <a:srgbClr val="00589A"/>
                </a:solidFill>
              </a:rPr>
              <a:t>」</a:t>
            </a:r>
            <a:r>
              <a:rPr lang="en-US" altLang="zh-TW" sz="2800" b="1" dirty="0" smtClean="0">
                <a:solidFill>
                  <a:srgbClr val="00589A"/>
                </a:solidFill>
              </a:rPr>
              <a:t/>
            </a:r>
            <a:br>
              <a:rPr lang="en-US" altLang="zh-TW" sz="2800" b="1" dirty="0" smtClean="0">
                <a:solidFill>
                  <a:srgbClr val="00589A"/>
                </a:solidFill>
              </a:rPr>
            </a:br>
            <a:endParaRPr lang="zh-TW" altLang="en-US" sz="2800" b="1" dirty="0">
              <a:solidFill>
                <a:srgbClr val="00589A"/>
              </a:solidFill>
            </a:endParaRPr>
          </a:p>
        </p:txBody>
      </p:sp>
      <p:graphicFrame>
        <p:nvGraphicFramePr>
          <p:cNvPr id="4" name="表格 3">
            <a:extLst>
              <a:ext uri="{FF2B5EF4-FFF2-40B4-BE49-F238E27FC236}"/>
            </a:extLst>
          </p:cNvPr>
          <p:cNvGraphicFramePr>
            <a:graphicFrameLocks noGrp="1"/>
          </p:cNvGraphicFramePr>
          <p:nvPr>
            <p:extLst>
              <p:ext uri="{D42A27DB-BD31-4B8C-83A1-F6EECF244321}">
                <p14:modId xmlns:p14="http://schemas.microsoft.com/office/powerpoint/2010/main" val="4101903338"/>
              </p:ext>
            </p:extLst>
          </p:nvPr>
        </p:nvGraphicFramePr>
        <p:xfrm>
          <a:off x="3460376" y="765402"/>
          <a:ext cx="8336633" cy="5314121"/>
        </p:xfrm>
        <a:graphic>
          <a:graphicData uri="http://schemas.openxmlformats.org/drawingml/2006/table">
            <a:tbl>
              <a:tblPr firstRow="1" bandRow="1">
                <a:tableStyleId>{17292A2E-F333-43FB-9621-5CBBE7FDCDCB}</a:tableStyleId>
              </a:tblPr>
              <a:tblGrid>
                <a:gridCol w="8336633">
                  <a:extLst>
                    <a:ext uri="{9D8B030D-6E8A-4147-A177-3AD203B41FA5}"/>
                  </a:extLst>
                </a:gridCol>
              </a:tblGrid>
              <a:tr h="1031730">
                <a:tc>
                  <a:txBody>
                    <a:bodyPr/>
                    <a:lstStyle/>
                    <a:p>
                      <a:pPr marL="0" algn="ctr" defTabSz="914400" rtl="0" eaLnBrk="1" latinLnBrk="1" hangingPunct="1"/>
                      <a:r>
                        <a:rPr lang="zh-TW" altLang="en-US" sz="2800" b="1" kern="1200" dirty="0" smtClean="0">
                          <a:solidFill>
                            <a:schemeClr val="bg1"/>
                          </a:solidFill>
                          <a:latin typeface="+mj-ea"/>
                          <a:ea typeface="+mj-ea"/>
                          <a:cs typeface="Times New Roman" panose="02020603050405020304" pitchFamily="18" charset="0"/>
                        </a:rPr>
                        <a:t>論文比對系統補助共享子計畫</a:t>
                      </a:r>
                      <a:endParaRPr lang="en-US" altLang="zh-TW" sz="2800" b="1" kern="1200" dirty="0" smtClean="0">
                        <a:solidFill>
                          <a:schemeClr val="bg1"/>
                        </a:solidFill>
                        <a:latin typeface="+mj-ea"/>
                        <a:ea typeface="+mj-ea"/>
                        <a:cs typeface="Times New Roman" panose="02020603050405020304" pitchFamily="18" charset="0"/>
                      </a:endParaRPr>
                    </a:p>
                  </a:txBody>
                  <a:tcPr marL="91456" marR="91456" marT="45713" marB="45713"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C00000"/>
                    </a:solidFill>
                  </a:tcPr>
                </a:tc>
                <a:extLst>
                  <a:ext uri="{0D108BD9-81ED-4DB2-BD59-A6C34878D82A}"/>
                </a:extLst>
              </a:tr>
              <a:tr h="4282391">
                <a:tc>
                  <a:txBody>
                    <a:bodyPr/>
                    <a:lstStyle/>
                    <a:p>
                      <a:pPr marL="285750" marR="0" lvl="0" indent="-285750" algn="l" defTabSz="457063"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zh-TW" altLang="en-US" sz="2400" dirty="0" smtClean="0">
                          <a:solidFill>
                            <a:schemeClr val="tx1"/>
                          </a:solidFill>
                          <a:latin typeface="+mj-ea"/>
                          <a:ea typeface="+mj-ea"/>
                          <a:cs typeface="Times New Roman" panose="02020603050405020304" pitchFamily="18" charset="0"/>
                        </a:rPr>
                        <a:t>教育部藉由</a:t>
                      </a:r>
                      <a:r>
                        <a:rPr lang="zh-TW" altLang="en-US" sz="2400" b="1" dirty="0" smtClean="0">
                          <a:solidFill>
                            <a:schemeClr val="tx1"/>
                          </a:solidFill>
                          <a:latin typeface="+mj-ea"/>
                          <a:ea typeface="+mj-ea"/>
                          <a:cs typeface="Times New Roman" panose="02020603050405020304" pitchFamily="18" charset="0"/>
                        </a:rPr>
                        <a:t>「</a:t>
                      </a:r>
                      <a:r>
                        <a:rPr lang="zh-TW" altLang="en-US" sz="2400" b="1" u="none" dirty="0" smtClean="0">
                          <a:solidFill>
                            <a:schemeClr val="tx1"/>
                          </a:solidFill>
                          <a:latin typeface="+mj-ea"/>
                          <a:ea typeface="+mj-ea"/>
                          <a:cs typeface="Times New Roman" panose="02020603050405020304" pitchFamily="18" charset="0"/>
                        </a:rPr>
                        <a:t>臺灣學術電子資源永續發展計畫」</a:t>
                      </a:r>
                      <a:r>
                        <a:rPr lang="zh-TW" altLang="en-US" sz="2400" dirty="0" smtClean="0">
                          <a:solidFill>
                            <a:schemeClr val="tx1"/>
                          </a:solidFill>
                          <a:latin typeface="+mj-ea"/>
                          <a:ea typeface="+mj-ea"/>
                          <a:cs typeface="Times New Roman" panose="02020603050405020304" pitchFamily="18" charset="0"/>
                        </a:rPr>
                        <a:t>於大專校院共購</a:t>
                      </a:r>
                      <a:r>
                        <a:rPr lang="en-US" altLang="zh-TW" sz="2400" dirty="0" smtClean="0">
                          <a:solidFill>
                            <a:schemeClr val="tx1"/>
                          </a:solidFill>
                          <a:latin typeface="+mj-ea"/>
                          <a:ea typeface="+mj-ea"/>
                          <a:cs typeface="Times New Roman" panose="02020603050405020304" pitchFamily="18" charset="0"/>
                        </a:rPr>
                        <a:t>《</a:t>
                      </a:r>
                      <a:r>
                        <a:rPr lang="zh-TW" altLang="en-US" sz="2400" dirty="0" smtClean="0">
                          <a:solidFill>
                            <a:schemeClr val="tx1"/>
                          </a:solidFill>
                          <a:latin typeface="+mj-ea"/>
                          <a:ea typeface="+mj-ea"/>
                          <a:cs typeface="Times New Roman" panose="02020603050405020304" pitchFamily="18" charset="0"/>
                        </a:rPr>
                        <a:t>論文比對資料庫</a:t>
                      </a:r>
                      <a:r>
                        <a:rPr lang="en-US" altLang="zh-TW" sz="2400" dirty="0" smtClean="0">
                          <a:solidFill>
                            <a:schemeClr val="tx1"/>
                          </a:solidFill>
                          <a:latin typeface="+mj-ea"/>
                          <a:ea typeface="+mj-ea"/>
                          <a:cs typeface="Times New Roman" panose="02020603050405020304" pitchFamily="18" charset="0"/>
                        </a:rPr>
                        <a:t>》</a:t>
                      </a:r>
                      <a:r>
                        <a:rPr lang="zh-TW" altLang="en-US" sz="2400" dirty="0" smtClean="0">
                          <a:solidFill>
                            <a:schemeClr val="tx1"/>
                          </a:solidFill>
                          <a:latin typeface="+mj-ea"/>
                          <a:ea typeface="+mj-ea"/>
                          <a:cs typeface="Times New Roman" panose="02020603050405020304" pitchFamily="18" charset="0"/>
                        </a:rPr>
                        <a:t>，補助部分經費，並由科技部協助議價及共購事宜</a:t>
                      </a:r>
                      <a:r>
                        <a:rPr lang="zh-TW" altLang="en-US" sz="2400" b="1" dirty="0" smtClean="0">
                          <a:solidFill>
                            <a:schemeClr val="tx1"/>
                          </a:solidFill>
                          <a:latin typeface="+mj-ea"/>
                          <a:ea typeface="+mj-ea"/>
                          <a:cs typeface="Times New Roman" panose="02020603050405020304" pitchFamily="18" charset="0"/>
                        </a:rPr>
                        <a:t>。</a:t>
                      </a:r>
                      <a:endParaRPr lang="en-US" altLang="zh-TW" sz="2400" b="1" dirty="0" smtClean="0">
                        <a:solidFill>
                          <a:schemeClr val="tx1"/>
                        </a:solidFill>
                        <a:latin typeface="+mj-ea"/>
                        <a:ea typeface="+mj-ea"/>
                        <a:cs typeface="Times New Roman" panose="02020603050405020304" pitchFamily="18" charset="0"/>
                      </a:endParaRPr>
                    </a:p>
                    <a:p>
                      <a:pPr marL="285750" marR="0" lvl="0" indent="-285750" algn="l" defTabSz="457063"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zh-TW" altLang="en-US" sz="2400" b="0" kern="1200" dirty="0" smtClean="0">
                          <a:solidFill>
                            <a:schemeClr val="tx1"/>
                          </a:solidFill>
                          <a:latin typeface="+mj-ea"/>
                          <a:ea typeface="+mj-ea"/>
                          <a:cs typeface="+mn-cs"/>
                        </a:rPr>
                        <a:t>參與學校可獲得補助共享本計畫 </a:t>
                      </a:r>
                      <a:r>
                        <a:rPr lang="en-US" altLang="zh-TW" sz="2400" b="1" kern="1200" dirty="0" err="1" smtClean="0">
                          <a:solidFill>
                            <a:schemeClr val="tx1"/>
                          </a:solidFill>
                          <a:latin typeface="+mj-ea"/>
                          <a:ea typeface="+mj-ea"/>
                          <a:cs typeface="+mn-cs"/>
                        </a:rPr>
                        <a:t>Turnitin</a:t>
                      </a:r>
                      <a:r>
                        <a:rPr lang="zh-TW" altLang="en-US" sz="2400" b="1" kern="1200" dirty="0" smtClean="0">
                          <a:solidFill>
                            <a:schemeClr val="tx1"/>
                          </a:solidFill>
                          <a:latin typeface="+mj-ea"/>
                          <a:ea typeface="+mj-ea"/>
                          <a:cs typeface="+mn-cs"/>
                        </a:rPr>
                        <a:t> </a:t>
                      </a:r>
                      <a:r>
                        <a:rPr lang="zh-TW" altLang="en-US" sz="2400" b="0" kern="1200" dirty="0" smtClean="0">
                          <a:solidFill>
                            <a:schemeClr val="tx1"/>
                          </a:solidFill>
                          <a:latin typeface="+mj-ea"/>
                          <a:ea typeface="+mj-ea"/>
                          <a:cs typeface="+mn-cs"/>
                        </a:rPr>
                        <a:t>產品</a:t>
                      </a:r>
                      <a:r>
                        <a:rPr lang="zh-TW" altLang="en-US" sz="2400" b="1" kern="1200" dirty="0" smtClean="0">
                          <a:solidFill>
                            <a:schemeClr val="tx1"/>
                          </a:solidFill>
                          <a:latin typeface="+mj-ea"/>
                          <a:ea typeface="+mn-ea"/>
                          <a:cs typeface="Times New Roman" panose="02020603050405020304" pitchFamily="18" charset="0"/>
                        </a:rPr>
                        <a:t>。</a:t>
                      </a:r>
                      <a:endParaRPr lang="en-US" altLang="zh-TW" sz="2400" b="1" dirty="0" smtClean="0">
                        <a:solidFill>
                          <a:schemeClr val="tx1"/>
                        </a:solidFill>
                        <a:latin typeface="+mj-ea"/>
                        <a:ea typeface="+mj-ea"/>
                        <a:cs typeface="Times New Roman" panose="02020603050405020304" pitchFamily="18" charset="0"/>
                      </a:endParaRPr>
                    </a:p>
                    <a:p>
                      <a:pPr marL="285750" marR="0" lvl="0" indent="-285750" algn="l" defTabSz="457063"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zh-TW" altLang="en-US" sz="2400" b="0" kern="1200" dirty="0" smtClean="0">
                          <a:solidFill>
                            <a:schemeClr val="tx1"/>
                          </a:solidFill>
                          <a:latin typeface="+mj-ea"/>
                          <a:ea typeface="+mj-ea"/>
                          <a:cs typeface="+mn-cs"/>
                        </a:rPr>
                        <a:t>此計畫</a:t>
                      </a:r>
                      <a:r>
                        <a:rPr lang="zh-TW" altLang="en-US" sz="2400" b="1" kern="1200" dirty="0" smtClean="0">
                          <a:solidFill>
                            <a:schemeClr val="tx1"/>
                          </a:solidFill>
                          <a:latin typeface="+mj-ea"/>
                          <a:ea typeface="+mj-ea"/>
                          <a:cs typeface="+mn-cs"/>
                        </a:rPr>
                        <a:t>為期三年（民國</a:t>
                      </a:r>
                      <a:r>
                        <a:rPr lang="en-US" altLang="zh-TW" sz="2400" b="1" kern="1200" dirty="0" smtClean="0">
                          <a:solidFill>
                            <a:schemeClr val="tx1"/>
                          </a:solidFill>
                          <a:latin typeface="+mj-ea"/>
                          <a:ea typeface="+mj-ea"/>
                          <a:cs typeface="+mn-cs"/>
                        </a:rPr>
                        <a:t>111-113</a:t>
                      </a:r>
                      <a:r>
                        <a:rPr lang="zh-TW" altLang="en-US" sz="2400" b="1" kern="1200" dirty="0" smtClean="0">
                          <a:solidFill>
                            <a:schemeClr val="tx1"/>
                          </a:solidFill>
                          <a:latin typeface="+mj-ea"/>
                          <a:ea typeface="+mj-ea"/>
                          <a:cs typeface="+mn-cs"/>
                        </a:rPr>
                        <a:t>年）</a:t>
                      </a:r>
                      <a:r>
                        <a:rPr lang="zh-TW" altLang="en-US" sz="2400" b="1" kern="1200" dirty="0" smtClean="0">
                          <a:solidFill>
                            <a:schemeClr val="tx1"/>
                          </a:solidFill>
                          <a:latin typeface="+mj-ea"/>
                          <a:ea typeface="+mn-ea"/>
                          <a:cs typeface="Times New Roman" panose="02020603050405020304" pitchFamily="18" charset="0"/>
                        </a:rPr>
                        <a:t>。</a:t>
                      </a:r>
                      <a:endParaRPr lang="en-US" altLang="zh-TW" sz="2400" b="1" kern="1200" dirty="0" smtClean="0">
                        <a:solidFill>
                          <a:schemeClr val="tx1"/>
                        </a:solidFill>
                        <a:latin typeface="+mj-ea"/>
                        <a:ea typeface="+mn-ea"/>
                        <a:cs typeface="Times New Roman" panose="02020603050405020304" pitchFamily="18" charset="0"/>
                      </a:endParaRPr>
                    </a:p>
                  </a:txBody>
                  <a:tcPr marL="91456" marR="91456" marT="45713" marB="45713"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3" name="投影片編號版面配置區 2"/>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712968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1860892" y="1153600"/>
            <a:ext cx="6805530" cy="5543830"/>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smtClean="0">
                <a:solidFill>
                  <a:schemeClr val="bg1"/>
                </a:solidFill>
              </a:rPr>
              <a:t>檢視報告</a:t>
            </a:r>
            <a:endParaRPr lang="zh-TW" altLang="en-US" sz="3600" b="1" dirty="0">
              <a:solidFill>
                <a:schemeClr val="bg1"/>
              </a:solidFill>
            </a:endParaRP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14" name="文字方塊 13"/>
          <p:cNvSpPr txBox="1"/>
          <p:nvPr/>
        </p:nvSpPr>
        <p:spPr>
          <a:xfrm>
            <a:off x="4727175" y="1662447"/>
            <a:ext cx="1568824" cy="338554"/>
          </a:xfrm>
          <a:prstGeom prst="rect">
            <a:avLst/>
          </a:prstGeom>
          <a:solidFill>
            <a:schemeClr val="accent2">
              <a:lumMod val="40000"/>
              <a:lumOff val="60000"/>
            </a:schemeClr>
          </a:solidFill>
        </p:spPr>
        <p:txBody>
          <a:bodyPr wrap="square" rtlCol="0">
            <a:spAutoFit/>
          </a:bodyPr>
          <a:lstStyle/>
          <a:p>
            <a:pPr algn="ctr"/>
            <a:r>
              <a:rPr lang="zh-TW" altLang="en-US" sz="1600" b="1" dirty="0" smtClean="0">
                <a:solidFill>
                  <a:srgbClr val="00589A"/>
                </a:solidFill>
              </a:rPr>
              <a:t>上傳的原文</a:t>
            </a:r>
            <a:endParaRPr lang="en-US" altLang="zh-TW" sz="1600" b="1" dirty="0" smtClean="0">
              <a:solidFill>
                <a:srgbClr val="00589A"/>
              </a:solidFill>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20</a:t>
            </a:fld>
            <a:endParaRPr lang="en-US" dirty="0"/>
          </a:p>
        </p:txBody>
      </p:sp>
      <p:sp>
        <p:nvSpPr>
          <p:cNvPr id="17" name="矩形 16"/>
          <p:cNvSpPr/>
          <p:nvPr/>
        </p:nvSpPr>
        <p:spPr>
          <a:xfrm>
            <a:off x="8263712" y="1882587"/>
            <a:ext cx="393744" cy="147917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左箭號圖說文字 10"/>
          <p:cNvSpPr/>
          <p:nvPr/>
        </p:nvSpPr>
        <p:spPr>
          <a:xfrm>
            <a:off x="8748582" y="1865979"/>
            <a:ext cx="2099437" cy="325154"/>
          </a:xfrm>
          <a:prstGeom prst="leftArrowCallout">
            <a:avLst>
              <a:gd name="adj1" fmla="val 25000"/>
              <a:gd name="adj2" fmla="val 25000"/>
              <a:gd name="adj3" fmla="val 25000"/>
              <a:gd name="adj4" fmla="val 8827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00589A"/>
                </a:solidFill>
              </a:rPr>
              <a:t>相似度工具列</a:t>
            </a:r>
            <a:endParaRPr lang="zh-TW" altLang="en-US" sz="1400" b="1" dirty="0">
              <a:solidFill>
                <a:srgbClr val="00589A"/>
              </a:solidFill>
            </a:endParaRPr>
          </a:p>
        </p:txBody>
      </p:sp>
      <p:sp>
        <p:nvSpPr>
          <p:cNvPr id="12" name="向左箭號圖說文字 11"/>
          <p:cNvSpPr/>
          <p:nvPr/>
        </p:nvSpPr>
        <p:spPr>
          <a:xfrm>
            <a:off x="8748581" y="3514764"/>
            <a:ext cx="2099437" cy="302677"/>
          </a:xfrm>
          <a:prstGeom prst="leftArrowCallout">
            <a:avLst>
              <a:gd name="adj1" fmla="val 25000"/>
              <a:gd name="adj2" fmla="val 25000"/>
              <a:gd name="adj3" fmla="val 25000"/>
              <a:gd name="adj4" fmla="val 8827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00589A"/>
                </a:solidFill>
              </a:rPr>
              <a:t>下載報告工具列</a:t>
            </a:r>
            <a:endParaRPr lang="zh-TW" altLang="en-US" sz="1400" b="1" dirty="0">
              <a:solidFill>
                <a:srgbClr val="00589A"/>
              </a:solidFill>
            </a:endParaRPr>
          </a:p>
        </p:txBody>
      </p:sp>
      <p:sp>
        <p:nvSpPr>
          <p:cNvPr id="15" name="矩形 14"/>
          <p:cNvSpPr/>
          <p:nvPr/>
        </p:nvSpPr>
        <p:spPr>
          <a:xfrm>
            <a:off x="8263713" y="3361764"/>
            <a:ext cx="393743" cy="62753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3"/>
          <a:stretch>
            <a:fillRect/>
          </a:stretch>
        </p:blipFill>
        <p:spPr>
          <a:xfrm>
            <a:off x="7855722" y="4012092"/>
            <a:ext cx="4336278" cy="2035009"/>
          </a:xfrm>
          <a:prstGeom prst="rect">
            <a:avLst/>
          </a:prstGeom>
        </p:spPr>
      </p:pic>
      <p:sp>
        <p:nvSpPr>
          <p:cNvPr id="7" name="矩形 6"/>
          <p:cNvSpPr/>
          <p:nvPr/>
        </p:nvSpPr>
        <p:spPr>
          <a:xfrm>
            <a:off x="8673837" y="2308183"/>
            <a:ext cx="1449858" cy="2673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b="1" dirty="0" smtClean="0">
                <a:solidFill>
                  <a:srgbClr val="00589A"/>
                </a:solidFill>
              </a:rPr>
              <a:t>1.</a:t>
            </a:r>
            <a:r>
              <a:rPr lang="zh-TW" altLang="en-US" sz="1200" b="1" dirty="0" smtClean="0">
                <a:solidFill>
                  <a:srgbClr val="00589A"/>
                </a:solidFill>
              </a:rPr>
              <a:t>相符</a:t>
            </a:r>
            <a:r>
              <a:rPr lang="zh-TW" altLang="en-US" sz="1200" b="1" dirty="0">
                <a:solidFill>
                  <a:srgbClr val="00589A"/>
                </a:solidFill>
              </a:rPr>
              <a:t>處總</a:t>
            </a:r>
            <a:r>
              <a:rPr lang="zh-TW" altLang="en-US" sz="1200" b="1" dirty="0" smtClean="0">
                <a:solidFill>
                  <a:srgbClr val="00589A"/>
                </a:solidFill>
              </a:rPr>
              <a:t>覽</a:t>
            </a:r>
            <a:endParaRPr lang="zh-TW" altLang="en-US" sz="1200" b="1" dirty="0">
              <a:solidFill>
                <a:srgbClr val="00589A"/>
              </a:solidFill>
            </a:endParaRPr>
          </a:p>
        </p:txBody>
      </p:sp>
      <p:sp>
        <p:nvSpPr>
          <p:cNvPr id="19" name="矩形 18"/>
          <p:cNvSpPr/>
          <p:nvPr/>
        </p:nvSpPr>
        <p:spPr>
          <a:xfrm>
            <a:off x="8673836" y="2575558"/>
            <a:ext cx="1449859" cy="24700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b="1" dirty="0" smtClean="0">
                <a:solidFill>
                  <a:srgbClr val="00589A"/>
                </a:solidFill>
              </a:rPr>
              <a:t>2.</a:t>
            </a:r>
            <a:r>
              <a:rPr lang="zh-TW" altLang="en-US" sz="1200" b="1" dirty="0" smtClean="0">
                <a:solidFill>
                  <a:srgbClr val="00589A"/>
                </a:solidFill>
              </a:rPr>
              <a:t>所有</a:t>
            </a:r>
            <a:r>
              <a:rPr lang="zh-TW" altLang="en-US" sz="1200" b="1" dirty="0">
                <a:solidFill>
                  <a:srgbClr val="00589A"/>
                </a:solidFill>
              </a:rPr>
              <a:t>來源</a:t>
            </a:r>
          </a:p>
        </p:txBody>
      </p:sp>
      <p:sp>
        <p:nvSpPr>
          <p:cNvPr id="20" name="矩形 19"/>
          <p:cNvSpPr/>
          <p:nvPr/>
        </p:nvSpPr>
        <p:spPr>
          <a:xfrm>
            <a:off x="8673836" y="2816292"/>
            <a:ext cx="1449861" cy="22691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b="1" dirty="0" smtClean="0">
                <a:solidFill>
                  <a:srgbClr val="00589A"/>
                </a:solidFill>
              </a:rPr>
              <a:t>3.</a:t>
            </a:r>
            <a:r>
              <a:rPr lang="zh-TW" altLang="en-US" sz="1200" b="1" dirty="0" smtClean="0">
                <a:solidFill>
                  <a:srgbClr val="00589A"/>
                </a:solidFill>
              </a:rPr>
              <a:t>篩選條件與設定</a:t>
            </a:r>
            <a:endParaRPr lang="zh-TW" altLang="en-US" sz="1200" b="1" dirty="0">
              <a:solidFill>
                <a:srgbClr val="00589A"/>
              </a:solidFill>
            </a:endParaRPr>
          </a:p>
        </p:txBody>
      </p:sp>
      <p:sp>
        <p:nvSpPr>
          <p:cNvPr id="22" name="文字方塊 21"/>
          <p:cNvSpPr txBox="1"/>
          <p:nvPr/>
        </p:nvSpPr>
        <p:spPr>
          <a:xfrm>
            <a:off x="7951418" y="2525103"/>
            <a:ext cx="504056" cy="461665"/>
          </a:xfrm>
          <a:prstGeom prst="rect">
            <a:avLst/>
          </a:prstGeom>
          <a:noFill/>
        </p:spPr>
        <p:txBody>
          <a:bodyPr wrap="square" rtlCol="0">
            <a:spAutoFit/>
          </a:bodyPr>
          <a:lstStyle/>
          <a:p>
            <a:r>
              <a:rPr lang="en-US" altLang="zh-TW" dirty="0" smtClean="0">
                <a:solidFill>
                  <a:srgbClr val="FF0000"/>
                </a:solidFill>
                <a:sym typeface="Wingdings" panose="05000000000000000000" pitchFamily="2" charset="2"/>
              </a:rPr>
              <a:t></a:t>
            </a:r>
            <a:endParaRPr lang="zh-TW" altLang="zh-TW" dirty="0">
              <a:solidFill>
                <a:srgbClr val="FF0000"/>
              </a:solidFill>
            </a:endParaRPr>
          </a:p>
        </p:txBody>
      </p:sp>
      <p:sp>
        <p:nvSpPr>
          <p:cNvPr id="23" name="文字方塊 22"/>
          <p:cNvSpPr txBox="1"/>
          <p:nvPr/>
        </p:nvSpPr>
        <p:spPr>
          <a:xfrm>
            <a:off x="7960385" y="2803990"/>
            <a:ext cx="504056" cy="461665"/>
          </a:xfrm>
          <a:prstGeom prst="rect">
            <a:avLst/>
          </a:prstGeom>
          <a:noFill/>
        </p:spPr>
        <p:txBody>
          <a:bodyPr wrap="square" rtlCol="0">
            <a:spAutoFit/>
          </a:bodyPr>
          <a:lstStyle/>
          <a:p>
            <a:r>
              <a:rPr lang="en-US" altLang="zh-TW" dirty="0" smtClean="0">
                <a:solidFill>
                  <a:srgbClr val="FF0000"/>
                </a:solidFill>
                <a:sym typeface="Wingdings" panose="05000000000000000000" pitchFamily="2" charset="2"/>
              </a:rPr>
              <a:t></a:t>
            </a:r>
            <a:endParaRPr lang="zh-TW" altLang="zh-TW" dirty="0">
              <a:solidFill>
                <a:srgbClr val="FF0000"/>
              </a:solidFill>
            </a:endParaRPr>
          </a:p>
        </p:txBody>
      </p:sp>
      <p:sp>
        <p:nvSpPr>
          <p:cNvPr id="24" name="文字方塊 23"/>
          <p:cNvSpPr txBox="1"/>
          <p:nvPr/>
        </p:nvSpPr>
        <p:spPr>
          <a:xfrm>
            <a:off x="7958832" y="2263908"/>
            <a:ext cx="504056" cy="461665"/>
          </a:xfrm>
          <a:prstGeom prst="rect">
            <a:avLst/>
          </a:prstGeom>
          <a:noFill/>
        </p:spPr>
        <p:txBody>
          <a:bodyPr wrap="square" rtlCol="0">
            <a:spAutoFit/>
          </a:bodyPr>
          <a:lstStyle/>
          <a:p>
            <a:r>
              <a:rPr lang="en-US" altLang="zh-TW" dirty="0" smtClean="0">
                <a:solidFill>
                  <a:srgbClr val="FF0000"/>
                </a:solidFill>
                <a:sym typeface="Wingdings" panose="05000000000000000000" pitchFamily="2" charset="2"/>
              </a:rPr>
              <a:t></a:t>
            </a:r>
            <a:endParaRPr lang="zh-TW" altLang="zh-TW" dirty="0">
              <a:solidFill>
                <a:srgbClr val="FF0000"/>
              </a:solidFill>
            </a:endParaRPr>
          </a:p>
        </p:txBody>
      </p:sp>
    </p:spTree>
    <p:extLst>
      <p:ext uri="{BB962C8B-B14F-4D97-AF65-F5344CB8AC3E}">
        <p14:creationId xmlns:p14="http://schemas.microsoft.com/office/powerpoint/2010/main" val="78058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42"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1" grpId="0" animBg="1"/>
      <p:bldP spid="12" grpId="0" animBg="1"/>
      <p:bldP spid="15" grpId="0" animBg="1"/>
      <p:bldP spid="7" grpId="0" animBg="1"/>
      <p:bldP spid="19" grpId="0" animBg="1"/>
      <p:bldP spid="20" grpId="0" animBg="1"/>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61484" y="1074905"/>
            <a:ext cx="9231786" cy="5401038"/>
          </a:xfrm>
          <a:prstGeom prst="rect">
            <a:avLst/>
          </a:prstGeom>
          <a:ln>
            <a:noFill/>
          </a:ln>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smtClean="0">
                <a:solidFill>
                  <a:schemeClr val="bg1"/>
                </a:solidFill>
              </a:rPr>
              <a:t>檢視報告</a:t>
            </a:r>
            <a:r>
              <a:rPr lang="en-US" altLang="zh-TW" sz="3600" b="1" dirty="0" smtClean="0">
                <a:solidFill>
                  <a:schemeClr val="bg1"/>
                </a:solidFill>
              </a:rPr>
              <a:t>-</a:t>
            </a:r>
            <a:r>
              <a:rPr lang="zh-TW" altLang="en-US" sz="3600" b="1" dirty="0" smtClean="0">
                <a:solidFill>
                  <a:schemeClr val="bg1"/>
                </a:solidFill>
              </a:rPr>
              <a:t>相符處總覽</a:t>
            </a:r>
            <a:endParaRPr lang="zh-TW" altLang="en-US" sz="3600" b="1" dirty="0">
              <a:solidFill>
                <a:schemeClr val="bg1"/>
              </a:solidFill>
            </a:endParaRP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14" name="文字方塊 13"/>
          <p:cNvSpPr txBox="1"/>
          <p:nvPr/>
        </p:nvSpPr>
        <p:spPr>
          <a:xfrm>
            <a:off x="2641930" y="1416946"/>
            <a:ext cx="1568824" cy="338554"/>
          </a:xfrm>
          <a:prstGeom prst="rect">
            <a:avLst/>
          </a:prstGeom>
          <a:solidFill>
            <a:schemeClr val="accent2">
              <a:lumMod val="40000"/>
              <a:lumOff val="60000"/>
            </a:schemeClr>
          </a:solidFill>
        </p:spPr>
        <p:txBody>
          <a:bodyPr wrap="square" rtlCol="0">
            <a:spAutoFit/>
          </a:bodyPr>
          <a:lstStyle/>
          <a:p>
            <a:pPr algn="ctr"/>
            <a:r>
              <a:rPr lang="zh-TW" altLang="en-US" sz="1600" b="1" dirty="0" smtClean="0">
                <a:solidFill>
                  <a:srgbClr val="00589A"/>
                </a:solidFill>
              </a:rPr>
              <a:t>上傳的原文</a:t>
            </a:r>
            <a:endParaRPr lang="en-US" altLang="zh-TW" sz="1600" b="1" dirty="0" smtClean="0">
              <a:solidFill>
                <a:srgbClr val="00589A"/>
              </a:solidFill>
            </a:endParaRPr>
          </a:p>
        </p:txBody>
      </p:sp>
      <p:sp>
        <p:nvSpPr>
          <p:cNvPr id="12" name="文字方塊 11"/>
          <p:cNvSpPr txBox="1"/>
          <p:nvPr/>
        </p:nvSpPr>
        <p:spPr>
          <a:xfrm>
            <a:off x="10293270" y="1727023"/>
            <a:ext cx="1568824" cy="338554"/>
          </a:xfrm>
          <a:prstGeom prst="rect">
            <a:avLst/>
          </a:prstGeom>
          <a:solidFill>
            <a:schemeClr val="accent2">
              <a:lumMod val="40000"/>
              <a:lumOff val="60000"/>
            </a:schemeClr>
          </a:solidFill>
        </p:spPr>
        <p:txBody>
          <a:bodyPr wrap="square" rtlCol="0">
            <a:spAutoFit/>
          </a:bodyPr>
          <a:lstStyle/>
          <a:p>
            <a:pPr algn="ctr"/>
            <a:r>
              <a:rPr lang="zh-TW" altLang="en-US" sz="1600" b="1" dirty="0">
                <a:solidFill>
                  <a:srgbClr val="00589A"/>
                </a:solidFill>
              </a:rPr>
              <a:t>相似總百分比</a:t>
            </a:r>
            <a:endParaRPr lang="en-US" altLang="zh-TW" sz="1600" b="1" dirty="0" smtClean="0">
              <a:solidFill>
                <a:srgbClr val="00589A"/>
              </a:solidFill>
            </a:endParaRPr>
          </a:p>
        </p:txBody>
      </p:sp>
      <p:sp>
        <p:nvSpPr>
          <p:cNvPr id="3" name="向上箭號 2"/>
          <p:cNvSpPr/>
          <p:nvPr/>
        </p:nvSpPr>
        <p:spPr>
          <a:xfrm>
            <a:off x="9410709" y="2233484"/>
            <a:ext cx="1113856" cy="4242459"/>
          </a:xfrm>
          <a:prstGeom prst="up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10381129" y="5816511"/>
            <a:ext cx="1676400" cy="584775"/>
          </a:xfrm>
          <a:prstGeom prst="rect">
            <a:avLst/>
          </a:prstGeom>
          <a:solidFill>
            <a:schemeClr val="accent2">
              <a:lumMod val="40000"/>
              <a:lumOff val="60000"/>
            </a:schemeClr>
          </a:solidFill>
        </p:spPr>
        <p:txBody>
          <a:bodyPr wrap="square" rtlCol="0">
            <a:spAutoFit/>
          </a:bodyPr>
          <a:lstStyle/>
          <a:p>
            <a:pPr algn="ctr"/>
            <a:r>
              <a:rPr lang="zh-TW" altLang="en-US" sz="1600" b="1" dirty="0" smtClean="0">
                <a:solidFill>
                  <a:srgbClr val="00589A"/>
                </a:solidFill>
              </a:rPr>
              <a:t>依顏色區分不同相似來源</a:t>
            </a:r>
            <a:endParaRPr lang="en-US" altLang="zh-TW" sz="1600" b="1" dirty="0" smtClean="0">
              <a:solidFill>
                <a:srgbClr val="00589A"/>
              </a:solidFill>
            </a:endParaRPr>
          </a:p>
        </p:txBody>
      </p:sp>
      <p:sp>
        <p:nvSpPr>
          <p:cNvPr id="8" name="矩形 7"/>
          <p:cNvSpPr/>
          <p:nvPr/>
        </p:nvSpPr>
        <p:spPr>
          <a:xfrm>
            <a:off x="7826188" y="2142564"/>
            <a:ext cx="430306" cy="4418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21</a:t>
            </a:fld>
            <a:endParaRPr lang="en-US" dirty="0"/>
          </a:p>
        </p:txBody>
      </p:sp>
      <p:sp>
        <p:nvSpPr>
          <p:cNvPr id="16" name="矩形 15"/>
          <p:cNvSpPr/>
          <p:nvPr/>
        </p:nvSpPr>
        <p:spPr>
          <a:xfrm>
            <a:off x="8830235" y="1353670"/>
            <a:ext cx="887506" cy="3733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上箭號 17"/>
          <p:cNvSpPr/>
          <p:nvPr/>
        </p:nvSpPr>
        <p:spPr>
          <a:xfrm rot="17962987">
            <a:off x="6640996" y="2353227"/>
            <a:ext cx="319327" cy="3161721"/>
          </a:xfrm>
          <a:prstGeom prst="upArrow">
            <a:avLst/>
          </a:prstGeom>
          <a:solidFill>
            <a:schemeClr val="accent6">
              <a:lumMod val="40000"/>
              <a:lumOff val="6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941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5" grpId="0" animBg="1"/>
      <p:bldP spid="8" grpId="0" animBg="1"/>
      <p:bldP spid="16"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449370" y="1080780"/>
            <a:ext cx="9477989" cy="5395163"/>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a:solidFill>
                  <a:schemeClr val="bg1"/>
                </a:solidFill>
              </a:rPr>
              <a:t>檢視</a:t>
            </a:r>
            <a:r>
              <a:rPr lang="zh-TW" altLang="en-US" sz="3600" b="1" dirty="0" smtClean="0">
                <a:solidFill>
                  <a:schemeClr val="bg1"/>
                </a:solidFill>
              </a:rPr>
              <a:t>報告</a:t>
            </a:r>
            <a:r>
              <a:rPr lang="en-US" altLang="zh-TW" sz="3600" b="1" dirty="0" smtClean="0">
                <a:solidFill>
                  <a:schemeClr val="bg1"/>
                </a:solidFill>
              </a:rPr>
              <a:t>-</a:t>
            </a:r>
            <a:r>
              <a:rPr lang="zh-TW" altLang="en-US" sz="3600" b="1" dirty="0" smtClean="0">
                <a:solidFill>
                  <a:schemeClr val="bg1"/>
                </a:solidFill>
              </a:rPr>
              <a:t>相符</a:t>
            </a:r>
            <a:r>
              <a:rPr lang="zh-TW" altLang="en-US" sz="3600" b="1" dirty="0">
                <a:solidFill>
                  <a:schemeClr val="bg1"/>
                </a:solidFill>
              </a:rPr>
              <a:t>處總覽</a:t>
            </a: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8" name="矩形 7"/>
          <p:cNvSpPr/>
          <p:nvPr/>
        </p:nvSpPr>
        <p:spPr>
          <a:xfrm>
            <a:off x="8901951" y="2394021"/>
            <a:ext cx="2025407" cy="3786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449370" y="3613666"/>
            <a:ext cx="4554264" cy="20699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449369" y="2394021"/>
            <a:ext cx="3759125" cy="11470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左箭號 5"/>
          <p:cNvSpPr/>
          <p:nvPr/>
        </p:nvSpPr>
        <p:spPr>
          <a:xfrm>
            <a:off x="5441576" y="2439688"/>
            <a:ext cx="2286000" cy="98931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589A"/>
                </a:solidFill>
              </a:rPr>
              <a:t>檢視原始來源網頁及完整文章內容</a:t>
            </a:r>
            <a:endParaRPr lang="en-US" altLang="zh-TW" sz="1600" b="1" dirty="0">
              <a:solidFill>
                <a:srgbClr val="00589A"/>
              </a:solidFill>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22</a:t>
            </a:fld>
            <a:endParaRPr lang="en-US" dirty="0"/>
          </a:p>
        </p:txBody>
      </p:sp>
      <p:sp>
        <p:nvSpPr>
          <p:cNvPr id="10" name="文字方塊 9"/>
          <p:cNvSpPr txBox="1"/>
          <p:nvPr/>
        </p:nvSpPr>
        <p:spPr>
          <a:xfrm>
            <a:off x="2942090" y="1568124"/>
            <a:ext cx="1568824" cy="338554"/>
          </a:xfrm>
          <a:prstGeom prst="rect">
            <a:avLst/>
          </a:prstGeom>
          <a:solidFill>
            <a:schemeClr val="accent2">
              <a:lumMod val="40000"/>
              <a:lumOff val="60000"/>
            </a:schemeClr>
          </a:solidFill>
        </p:spPr>
        <p:txBody>
          <a:bodyPr wrap="square" rtlCol="0">
            <a:spAutoFit/>
          </a:bodyPr>
          <a:lstStyle/>
          <a:p>
            <a:pPr algn="ctr"/>
            <a:r>
              <a:rPr lang="zh-TW" altLang="en-US" sz="1600" b="1" dirty="0" smtClean="0">
                <a:solidFill>
                  <a:srgbClr val="00589A"/>
                </a:solidFill>
              </a:rPr>
              <a:t>上傳的原文</a:t>
            </a:r>
            <a:endParaRPr lang="en-US" altLang="zh-TW" sz="1600" b="1" dirty="0" smtClean="0">
              <a:solidFill>
                <a:srgbClr val="00589A"/>
              </a:solidFill>
            </a:endParaRPr>
          </a:p>
        </p:txBody>
      </p:sp>
      <p:sp>
        <p:nvSpPr>
          <p:cNvPr id="3" name="矩形 2"/>
          <p:cNvSpPr/>
          <p:nvPr/>
        </p:nvSpPr>
        <p:spPr>
          <a:xfrm>
            <a:off x="4437529" y="2439688"/>
            <a:ext cx="502024" cy="332984"/>
          </a:xfrm>
          <a:prstGeom prst="rect">
            <a:avLst/>
          </a:prstGeom>
          <a:noFill/>
          <a:ln w="28575">
            <a:solidFill>
              <a:srgbClr val="31B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372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7" grpId="0" animBg="1"/>
      <p:bldP spid="6"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481298" y="1109976"/>
            <a:ext cx="9044671" cy="5389435"/>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a:solidFill>
                  <a:schemeClr val="bg1"/>
                </a:solidFill>
              </a:rPr>
              <a:t>檢視</a:t>
            </a:r>
            <a:r>
              <a:rPr lang="zh-TW" altLang="en-US" sz="3600" b="1" dirty="0" smtClean="0">
                <a:solidFill>
                  <a:schemeClr val="bg1"/>
                </a:solidFill>
              </a:rPr>
              <a:t>報告</a:t>
            </a:r>
            <a:r>
              <a:rPr lang="en-US" altLang="zh-TW" sz="3600" b="1" dirty="0" smtClean="0">
                <a:solidFill>
                  <a:schemeClr val="bg1"/>
                </a:solidFill>
              </a:rPr>
              <a:t>-</a:t>
            </a:r>
            <a:r>
              <a:rPr lang="zh-TW" altLang="en-US" sz="3600" b="1" dirty="0" smtClean="0">
                <a:solidFill>
                  <a:schemeClr val="bg1"/>
                </a:solidFill>
              </a:rPr>
              <a:t>所有來源</a:t>
            </a:r>
            <a:endParaRPr lang="zh-TW" altLang="en-US" sz="3600" b="1" dirty="0">
              <a:solidFill>
                <a:schemeClr val="bg1"/>
              </a:solidFill>
            </a:endParaRP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8" name="矩形 7"/>
          <p:cNvSpPr/>
          <p:nvPr/>
        </p:nvSpPr>
        <p:spPr>
          <a:xfrm>
            <a:off x="8138045" y="2440976"/>
            <a:ext cx="432214" cy="4021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449370" y="3613666"/>
            <a:ext cx="4554264" cy="20699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2278701" y="2428547"/>
            <a:ext cx="3759125" cy="11470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左箭號 5"/>
          <p:cNvSpPr/>
          <p:nvPr/>
        </p:nvSpPr>
        <p:spPr>
          <a:xfrm>
            <a:off x="6182334" y="2439688"/>
            <a:ext cx="1859007" cy="98931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rgbClr val="00589A"/>
                </a:solidFill>
              </a:rPr>
              <a:t>檢視原始來源網頁及完整文章內容</a:t>
            </a:r>
            <a:endParaRPr lang="en-US" altLang="zh-TW" sz="1400" b="1" dirty="0">
              <a:solidFill>
                <a:srgbClr val="00589A"/>
              </a:solidFill>
            </a:endParaRPr>
          </a:p>
        </p:txBody>
      </p:sp>
      <p:sp>
        <p:nvSpPr>
          <p:cNvPr id="10" name="矩形 9"/>
          <p:cNvSpPr/>
          <p:nvPr/>
        </p:nvSpPr>
        <p:spPr>
          <a:xfrm>
            <a:off x="8570259" y="1899417"/>
            <a:ext cx="1987638" cy="23677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4FAB73BC-B049-4115-A692-8D63A059BFB8}" type="slidenum">
              <a:rPr lang="en-US" smtClean="0"/>
              <a:pPr/>
              <a:t>23</a:t>
            </a:fld>
            <a:endParaRPr lang="en-US" dirty="0"/>
          </a:p>
        </p:txBody>
      </p:sp>
      <p:sp>
        <p:nvSpPr>
          <p:cNvPr id="14" name="文字方塊 13"/>
          <p:cNvSpPr txBox="1"/>
          <p:nvPr/>
        </p:nvSpPr>
        <p:spPr>
          <a:xfrm>
            <a:off x="2942090" y="1504995"/>
            <a:ext cx="1568824" cy="338554"/>
          </a:xfrm>
          <a:prstGeom prst="rect">
            <a:avLst/>
          </a:prstGeom>
          <a:solidFill>
            <a:schemeClr val="accent2">
              <a:lumMod val="40000"/>
              <a:lumOff val="60000"/>
            </a:schemeClr>
          </a:solidFill>
        </p:spPr>
        <p:txBody>
          <a:bodyPr wrap="square" rtlCol="0">
            <a:spAutoFit/>
          </a:bodyPr>
          <a:lstStyle/>
          <a:p>
            <a:pPr algn="ctr"/>
            <a:r>
              <a:rPr lang="zh-TW" altLang="en-US" sz="1600" b="1" dirty="0" smtClean="0">
                <a:solidFill>
                  <a:srgbClr val="00589A"/>
                </a:solidFill>
              </a:rPr>
              <a:t>上傳的原文</a:t>
            </a:r>
            <a:endParaRPr lang="en-US" altLang="zh-TW" sz="1600" b="1" dirty="0" smtClean="0">
              <a:solidFill>
                <a:srgbClr val="00589A"/>
              </a:solidFill>
            </a:endParaRPr>
          </a:p>
        </p:txBody>
      </p:sp>
      <p:sp>
        <p:nvSpPr>
          <p:cNvPr id="15" name="矩形 14"/>
          <p:cNvSpPr/>
          <p:nvPr/>
        </p:nvSpPr>
        <p:spPr>
          <a:xfrm>
            <a:off x="9195879" y="1448531"/>
            <a:ext cx="701155" cy="2995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7609601" y="578839"/>
            <a:ext cx="3873710" cy="584775"/>
          </a:xfrm>
          <a:prstGeom prst="rect">
            <a:avLst/>
          </a:prstGeom>
          <a:solidFill>
            <a:schemeClr val="accent2">
              <a:lumMod val="40000"/>
              <a:lumOff val="60000"/>
            </a:schemeClr>
          </a:solidFill>
        </p:spPr>
        <p:txBody>
          <a:bodyPr wrap="square" rtlCol="0">
            <a:spAutoFit/>
          </a:bodyPr>
          <a:lstStyle/>
          <a:p>
            <a:pPr algn="ctr"/>
            <a:r>
              <a:rPr lang="zh-TW" altLang="en-US" sz="1600" b="1" dirty="0" smtClean="0">
                <a:solidFill>
                  <a:srgbClr val="00589A"/>
                </a:solidFill>
              </a:rPr>
              <a:t>列出所有</a:t>
            </a:r>
            <a:r>
              <a:rPr lang="zh-TW" altLang="en-US" sz="1600" b="1" dirty="0">
                <a:solidFill>
                  <a:srgbClr val="00589A"/>
                </a:solidFill>
              </a:rPr>
              <a:t>可能相似的出處來源和</a:t>
            </a:r>
            <a:r>
              <a:rPr lang="zh-TW" altLang="en-US" sz="1600" b="1" dirty="0" smtClean="0">
                <a:solidFill>
                  <a:srgbClr val="00589A"/>
                </a:solidFill>
              </a:rPr>
              <a:t>百分比 </a:t>
            </a:r>
            <a:r>
              <a:rPr lang="en-US" altLang="zh-TW" sz="1600" b="1" dirty="0" smtClean="0">
                <a:solidFill>
                  <a:schemeClr val="tx2">
                    <a:lumMod val="75000"/>
                  </a:schemeClr>
                </a:solidFill>
                <a:latin typeface="標楷體" panose="03000509000000000000" pitchFamily="65" charset="-120"/>
                <a:ea typeface="標楷體" panose="03000509000000000000" pitchFamily="65" charset="-120"/>
              </a:rPr>
              <a:t>★</a:t>
            </a:r>
            <a:r>
              <a:rPr lang="zh-TW" altLang="en-US" sz="1600" b="1" dirty="0" smtClean="0">
                <a:solidFill>
                  <a:schemeClr val="tx2">
                    <a:lumMod val="75000"/>
                  </a:schemeClr>
                </a:solidFill>
              </a:rPr>
              <a:t>每</a:t>
            </a:r>
            <a:r>
              <a:rPr lang="zh-TW" altLang="en-US" sz="1600" b="1" dirty="0">
                <a:solidFill>
                  <a:schemeClr val="tx2">
                    <a:lumMod val="75000"/>
                  </a:schemeClr>
                </a:solidFill>
              </a:rPr>
              <a:t>一個來源與原文做單一相似來源</a:t>
            </a:r>
            <a:r>
              <a:rPr lang="zh-TW" altLang="en-US" sz="1600" b="1" dirty="0" smtClean="0">
                <a:solidFill>
                  <a:schemeClr val="tx2">
                    <a:lumMod val="75000"/>
                  </a:schemeClr>
                </a:solidFill>
              </a:rPr>
              <a:t>比對</a:t>
            </a:r>
            <a:endParaRPr lang="en-US" altLang="zh-TW" sz="1600" b="1" dirty="0">
              <a:solidFill>
                <a:schemeClr val="tx2">
                  <a:lumMod val="75000"/>
                </a:schemeClr>
              </a:solidFill>
            </a:endParaRPr>
          </a:p>
        </p:txBody>
      </p:sp>
    </p:spTree>
    <p:extLst>
      <p:ext uri="{BB962C8B-B14F-4D97-AF65-F5344CB8AC3E}">
        <p14:creationId xmlns:p14="http://schemas.microsoft.com/office/powerpoint/2010/main" val="42259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7" grpId="0" animBg="1"/>
      <p:bldP spid="6" grpId="0" animBg="1"/>
      <p:bldP spid="10"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034988" y="1085406"/>
            <a:ext cx="8311278" cy="5510587"/>
          </a:xfrm>
          <a:prstGeom prst="rect">
            <a:avLst/>
          </a:prstGeom>
        </p:spPr>
      </p:pic>
      <p:sp>
        <p:nvSpPr>
          <p:cNvPr id="10" name="文字方塊 9"/>
          <p:cNvSpPr txBox="1"/>
          <p:nvPr/>
        </p:nvSpPr>
        <p:spPr>
          <a:xfrm>
            <a:off x="10184261" y="2153216"/>
            <a:ext cx="504056" cy="461665"/>
          </a:xfrm>
          <a:prstGeom prst="rect">
            <a:avLst/>
          </a:prstGeom>
          <a:noFill/>
        </p:spPr>
        <p:txBody>
          <a:bodyPr wrap="square" rtlCol="0">
            <a:spAutoFit/>
          </a:bodyPr>
          <a:lstStyle/>
          <a:p>
            <a:r>
              <a:rPr lang="en-US" altLang="zh-TW" dirty="0" smtClean="0">
                <a:solidFill>
                  <a:srgbClr val="FF0000"/>
                </a:solidFill>
                <a:sym typeface="Wingdings" panose="05000000000000000000" pitchFamily="2" charset="2"/>
              </a:rPr>
              <a:t></a:t>
            </a:r>
            <a:endParaRPr lang="zh-TW" altLang="zh-TW" dirty="0">
              <a:solidFill>
                <a:srgbClr val="FF0000"/>
              </a:solidFill>
            </a:endParaRPr>
          </a:p>
        </p:txBody>
      </p:sp>
      <p:sp>
        <p:nvSpPr>
          <p:cNvPr id="9" name="文字方塊 8"/>
          <p:cNvSpPr txBox="1"/>
          <p:nvPr/>
        </p:nvSpPr>
        <p:spPr>
          <a:xfrm>
            <a:off x="10184261" y="1922383"/>
            <a:ext cx="504056" cy="461665"/>
          </a:xfrm>
          <a:prstGeom prst="rect">
            <a:avLst/>
          </a:prstGeom>
          <a:noFill/>
        </p:spPr>
        <p:txBody>
          <a:bodyPr wrap="square" rtlCol="0">
            <a:spAutoFit/>
          </a:bodyPr>
          <a:lstStyle/>
          <a:p>
            <a:r>
              <a:rPr lang="en-US" altLang="zh-TW" dirty="0" smtClean="0">
                <a:solidFill>
                  <a:srgbClr val="FF0000"/>
                </a:solidFill>
                <a:sym typeface="Wingdings" panose="05000000000000000000" pitchFamily="2" charset="2"/>
              </a:rPr>
              <a:t></a:t>
            </a:r>
            <a:endParaRPr lang="zh-TW" altLang="zh-TW" dirty="0">
              <a:solidFill>
                <a:srgbClr val="FF0000"/>
              </a:solidFill>
            </a:endParaRPr>
          </a:p>
        </p:txBody>
      </p:sp>
      <p:sp>
        <p:nvSpPr>
          <p:cNvPr id="3" name="向左箭號 2"/>
          <p:cNvSpPr/>
          <p:nvPr/>
        </p:nvSpPr>
        <p:spPr>
          <a:xfrm>
            <a:off x="8856560" y="2508117"/>
            <a:ext cx="493059" cy="21352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左箭號 14"/>
          <p:cNvSpPr/>
          <p:nvPr/>
        </p:nvSpPr>
        <p:spPr>
          <a:xfrm>
            <a:off x="9021249" y="6214319"/>
            <a:ext cx="493059" cy="32459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635753" y="1470212"/>
            <a:ext cx="1131899" cy="3265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657716" y="2904565"/>
            <a:ext cx="448235" cy="4392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a:solidFill>
                  <a:schemeClr val="bg1"/>
                </a:solidFill>
              </a:rPr>
              <a:t>檢視</a:t>
            </a:r>
            <a:r>
              <a:rPr lang="zh-TW" altLang="en-US" sz="3600" b="1" dirty="0" smtClean="0">
                <a:solidFill>
                  <a:schemeClr val="bg1"/>
                </a:solidFill>
              </a:rPr>
              <a:t>報告</a:t>
            </a:r>
            <a:r>
              <a:rPr lang="en-US" altLang="zh-TW" sz="3600" b="1" dirty="0" smtClean="0">
                <a:solidFill>
                  <a:schemeClr val="bg1"/>
                </a:solidFill>
              </a:rPr>
              <a:t>-</a:t>
            </a:r>
            <a:r>
              <a:rPr lang="zh-TW" altLang="en-US" sz="3600" b="1" dirty="0" smtClean="0">
                <a:solidFill>
                  <a:schemeClr val="bg1"/>
                </a:solidFill>
              </a:rPr>
              <a:t>篩選條件與設定</a:t>
            </a:r>
            <a:endParaRPr lang="zh-TW" altLang="en-US" sz="3600" b="1" dirty="0">
              <a:solidFill>
                <a:schemeClr val="bg1"/>
              </a:solidFill>
            </a:endParaRP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11" name="圖片 10"/>
          <p:cNvPicPr>
            <a:picLocks noChangeAspect="1"/>
          </p:cNvPicPr>
          <p:nvPr/>
        </p:nvPicPr>
        <p:blipFill>
          <a:blip r:embed="rId3"/>
          <a:stretch>
            <a:fillRect/>
          </a:stretch>
        </p:blipFill>
        <p:spPr>
          <a:xfrm>
            <a:off x="2034988" y="1010867"/>
            <a:ext cx="8599147" cy="5715946"/>
          </a:xfrm>
          <a:prstGeom prst="rect">
            <a:avLst/>
          </a:prstGeom>
          <a:ln w="38100">
            <a:solidFill>
              <a:srgbClr val="31B5CF"/>
            </a:solidFill>
          </a:ln>
        </p:spPr>
      </p:pic>
    </p:spTree>
    <p:extLst>
      <p:ext uri="{BB962C8B-B14F-4D97-AF65-F5344CB8AC3E}">
        <p14:creationId xmlns:p14="http://schemas.microsoft.com/office/powerpoint/2010/main" val="13087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3" grpId="0" animBg="1"/>
      <p:bldP spid="15" grpId="0" animBg="1"/>
      <p:bldP spid="1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2022087" y="1146557"/>
            <a:ext cx="8208630" cy="5401140"/>
          </a:xfrm>
          <a:prstGeom prst="rect">
            <a:avLst/>
          </a:prstGeom>
        </p:spPr>
      </p:pic>
      <p:sp>
        <p:nvSpPr>
          <p:cNvPr id="5" name="文字方塊 4"/>
          <p:cNvSpPr txBox="1"/>
          <p:nvPr/>
        </p:nvSpPr>
        <p:spPr>
          <a:xfrm>
            <a:off x="0" y="255674"/>
            <a:ext cx="6403379" cy="646331"/>
          </a:xfrm>
          <a:prstGeom prst="rect">
            <a:avLst/>
          </a:prstGeom>
          <a:solidFill>
            <a:srgbClr val="31B5CF"/>
          </a:solidFill>
          <a:ln>
            <a:noFill/>
          </a:ln>
        </p:spPr>
        <p:txBody>
          <a:bodyPr wrap="square" rtlCol="0">
            <a:spAutoFit/>
          </a:bodyPr>
          <a:lstStyle/>
          <a:p>
            <a:r>
              <a:rPr lang="zh-TW" altLang="en-US" sz="3600" b="1" dirty="0">
                <a:solidFill>
                  <a:schemeClr val="bg1"/>
                </a:solidFill>
              </a:rPr>
              <a:t>檢視</a:t>
            </a:r>
            <a:r>
              <a:rPr lang="zh-TW" altLang="en-US" sz="3600" b="1" dirty="0" smtClean="0">
                <a:solidFill>
                  <a:schemeClr val="bg1"/>
                </a:solidFill>
              </a:rPr>
              <a:t>報告</a:t>
            </a:r>
            <a:r>
              <a:rPr lang="en-US" altLang="zh-TW" sz="3600" b="1" dirty="0">
                <a:solidFill>
                  <a:schemeClr val="bg1"/>
                </a:solidFill>
              </a:rPr>
              <a:t>-</a:t>
            </a:r>
            <a:r>
              <a:rPr lang="zh-TW" altLang="en-US" sz="3600" b="1" dirty="0">
                <a:solidFill>
                  <a:schemeClr val="bg1"/>
                </a:solidFill>
              </a:rPr>
              <a:t>篩選條件與</a:t>
            </a:r>
            <a:r>
              <a:rPr lang="zh-TW" altLang="en-US" sz="3600" b="1" dirty="0" smtClean="0">
                <a:solidFill>
                  <a:schemeClr val="bg1"/>
                </a:solidFill>
              </a:rPr>
              <a:t>設定</a:t>
            </a:r>
            <a:endParaRPr lang="zh-TW" altLang="en-US" sz="3600" b="1" dirty="0">
              <a:solidFill>
                <a:schemeClr val="bg1"/>
              </a:solidFill>
            </a:endParaRPr>
          </a:p>
        </p:txBody>
      </p:sp>
      <p:sp>
        <p:nvSpPr>
          <p:cNvPr id="13" name="矩形 12"/>
          <p:cNvSpPr/>
          <p:nvPr/>
        </p:nvSpPr>
        <p:spPr>
          <a:xfrm>
            <a:off x="6003634" y="3244334"/>
            <a:ext cx="184731" cy="369332"/>
          </a:xfrm>
          <a:prstGeom prst="rect">
            <a:avLst/>
          </a:prstGeom>
        </p:spPr>
        <p:txBody>
          <a:bodyPr wrap="none">
            <a:spAutoFit/>
          </a:bodyPr>
          <a:lstStyle/>
          <a:p>
            <a:pPr algn="ctr"/>
            <a:endParaRPr lang="zh-TW" altLang="en-US" b="1" dirty="0">
              <a:solidFill>
                <a:srgbClr val="00589A"/>
              </a:solidFill>
            </a:endParaRPr>
          </a:p>
        </p:txBody>
      </p:sp>
      <p:sp>
        <p:nvSpPr>
          <p:cNvPr id="8" name="矩形 7"/>
          <p:cNvSpPr/>
          <p:nvPr/>
        </p:nvSpPr>
        <p:spPr>
          <a:xfrm>
            <a:off x="7593106" y="2985628"/>
            <a:ext cx="367552" cy="3313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0079288" y="1894805"/>
            <a:ext cx="504056" cy="461665"/>
          </a:xfrm>
          <a:prstGeom prst="rect">
            <a:avLst/>
          </a:prstGeom>
          <a:noFill/>
        </p:spPr>
        <p:txBody>
          <a:bodyPr wrap="square" rtlCol="0">
            <a:spAutoFit/>
          </a:bodyPr>
          <a:lstStyle/>
          <a:p>
            <a:r>
              <a:rPr lang="en-US" altLang="zh-TW" dirty="0" smtClean="0">
                <a:solidFill>
                  <a:srgbClr val="FF0000"/>
                </a:solidFill>
                <a:sym typeface="Wingdings" panose="05000000000000000000" pitchFamily="2" charset="2"/>
              </a:rPr>
              <a:t></a:t>
            </a:r>
            <a:endParaRPr lang="zh-TW" altLang="zh-TW" dirty="0">
              <a:solidFill>
                <a:srgbClr val="FF0000"/>
              </a:solidFill>
            </a:endParaRPr>
          </a:p>
        </p:txBody>
      </p:sp>
      <p:sp>
        <p:nvSpPr>
          <p:cNvPr id="10" name="文字方塊 9"/>
          <p:cNvSpPr txBox="1"/>
          <p:nvPr/>
        </p:nvSpPr>
        <p:spPr>
          <a:xfrm>
            <a:off x="10079288" y="2139357"/>
            <a:ext cx="504056" cy="461665"/>
          </a:xfrm>
          <a:prstGeom prst="rect">
            <a:avLst/>
          </a:prstGeom>
          <a:noFill/>
        </p:spPr>
        <p:txBody>
          <a:bodyPr wrap="square" rtlCol="0">
            <a:spAutoFit/>
          </a:bodyPr>
          <a:lstStyle/>
          <a:p>
            <a:r>
              <a:rPr lang="en-US" altLang="zh-TW" dirty="0" smtClean="0">
                <a:solidFill>
                  <a:srgbClr val="FF0000"/>
                </a:solidFill>
                <a:sym typeface="Wingdings" panose="05000000000000000000" pitchFamily="2" charset="2"/>
              </a:rPr>
              <a:t></a:t>
            </a:r>
            <a:endParaRPr lang="zh-TW" altLang="zh-TW" dirty="0">
              <a:solidFill>
                <a:srgbClr val="FF0000"/>
              </a:solidFill>
            </a:endParaRPr>
          </a:p>
        </p:txBody>
      </p:sp>
      <p:sp>
        <p:nvSpPr>
          <p:cNvPr id="3" name="向左箭號 2"/>
          <p:cNvSpPr/>
          <p:nvPr/>
        </p:nvSpPr>
        <p:spPr>
          <a:xfrm>
            <a:off x="8766252" y="2723843"/>
            <a:ext cx="493059" cy="26178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611676" y="1541928"/>
            <a:ext cx="1055529" cy="3137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左箭號 14"/>
          <p:cNvSpPr/>
          <p:nvPr/>
        </p:nvSpPr>
        <p:spPr>
          <a:xfrm>
            <a:off x="8892910" y="6236346"/>
            <a:ext cx="493059" cy="24000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14" name="圖片 13"/>
          <p:cNvPicPr>
            <a:picLocks noChangeAspect="1"/>
          </p:cNvPicPr>
          <p:nvPr/>
        </p:nvPicPr>
        <p:blipFill>
          <a:blip r:embed="rId3"/>
          <a:stretch>
            <a:fillRect/>
          </a:stretch>
        </p:blipFill>
        <p:spPr>
          <a:xfrm>
            <a:off x="2022087" y="1035579"/>
            <a:ext cx="8456832" cy="5661597"/>
          </a:xfrm>
          <a:prstGeom prst="rect">
            <a:avLst/>
          </a:prstGeom>
          <a:ln w="38100">
            <a:solidFill>
              <a:srgbClr val="31B5CF"/>
            </a:solidFill>
          </a:ln>
        </p:spPr>
      </p:pic>
    </p:spTree>
    <p:extLst>
      <p:ext uri="{BB962C8B-B14F-4D97-AF65-F5344CB8AC3E}">
        <p14:creationId xmlns:p14="http://schemas.microsoft.com/office/powerpoint/2010/main" val="28411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相似度報告的總百分比數值需要低於多少</a:t>
            </a:r>
            <a:r>
              <a:rPr lang="en-US" altLang="zh-TW" b="1" dirty="0"/>
              <a:t>%</a:t>
            </a:r>
            <a:r>
              <a:rPr lang="zh-TW" altLang="en-US" b="1" dirty="0"/>
              <a:t>才能算是「適切」</a:t>
            </a:r>
            <a:r>
              <a:rPr lang="zh-TW" altLang="en-US" b="1" dirty="0" smtClean="0"/>
              <a:t>？</a:t>
            </a:r>
            <a:r>
              <a:rPr lang="en-US" altLang="zh-TW" b="1" dirty="0" smtClean="0"/>
              <a:t/>
            </a:r>
            <a:br>
              <a:rPr lang="en-US" altLang="zh-TW" b="1" dirty="0" smtClean="0"/>
            </a:br>
            <a:endParaRPr lang="zh-TW" altLang="en-US" b="1" dirty="0"/>
          </a:p>
        </p:txBody>
      </p:sp>
      <p:pic>
        <p:nvPicPr>
          <p:cNvPr id="6" name="圖片 5"/>
          <p:cNvPicPr>
            <a:picLocks noChangeAspect="1"/>
          </p:cNvPicPr>
          <p:nvPr/>
        </p:nvPicPr>
        <p:blipFill>
          <a:blip r:embed="rId2"/>
          <a:stretch>
            <a:fillRect/>
          </a:stretch>
        </p:blipFill>
        <p:spPr>
          <a:xfrm>
            <a:off x="4034118" y="798632"/>
            <a:ext cx="7298005" cy="4558834"/>
          </a:xfrm>
          <a:prstGeom prst="rect">
            <a:avLst/>
          </a:prstGeom>
          <a:ln w="38100">
            <a:solidFill>
              <a:srgbClr val="31B5CF"/>
            </a:solidFill>
          </a:ln>
        </p:spPr>
      </p:pic>
      <p:sp>
        <p:nvSpPr>
          <p:cNvPr id="7" name="文字方塊 6"/>
          <p:cNvSpPr txBox="1"/>
          <p:nvPr/>
        </p:nvSpPr>
        <p:spPr>
          <a:xfrm>
            <a:off x="4000220" y="5513294"/>
            <a:ext cx="7365800" cy="584775"/>
          </a:xfrm>
          <a:prstGeom prst="rect">
            <a:avLst/>
          </a:prstGeom>
          <a:noFill/>
          <a:ln w="38100">
            <a:solidFill>
              <a:srgbClr val="FFC000"/>
            </a:solidFill>
          </a:ln>
        </p:spPr>
        <p:txBody>
          <a:bodyPr wrap="square" rtlCol="0">
            <a:spAutoFit/>
          </a:bodyPr>
          <a:lstStyle/>
          <a:p>
            <a:r>
              <a:rPr lang="zh-TW" altLang="en-US" sz="1600" b="1" dirty="0">
                <a:solidFill>
                  <a:srgbClr val="FF0000"/>
                </a:solidFill>
              </a:rPr>
              <a:t>基於上述狀況，很難明確定義一個適切的相似度百分比數值，</a:t>
            </a:r>
            <a:r>
              <a:rPr lang="zh-TW" altLang="en-US" sz="1600" b="1" dirty="0"/>
              <a:t>建議學生與指導教師討論相似度百分比指標的</a:t>
            </a:r>
            <a:r>
              <a:rPr lang="zh-TW" altLang="en-US" sz="1600" b="1" dirty="0" smtClean="0"/>
              <a:t>準則，或</a:t>
            </a:r>
            <a:r>
              <a:rPr lang="zh-TW" altLang="en-US" sz="1600" b="1" dirty="0"/>
              <a:t>由指導教師實際查看報告重複的原因。</a:t>
            </a:r>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28455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err="1" smtClean="0"/>
              <a:t>Turnitin</a:t>
            </a:r>
            <a:r>
              <a:rPr lang="en-US" altLang="zh-TW" b="1" dirty="0" smtClean="0"/>
              <a:t/>
            </a:r>
            <a:br>
              <a:rPr lang="en-US" altLang="zh-TW" b="1" dirty="0" smtClean="0"/>
            </a:br>
            <a:r>
              <a:rPr lang="zh-TW" altLang="en-US" b="1" dirty="0" smtClean="0"/>
              <a:t>使用</a:t>
            </a:r>
            <a:r>
              <a:rPr lang="zh-TW" altLang="en-US" b="1" dirty="0"/>
              <a:t>指南</a:t>
            </a:r>
            <a:r>
              <a:rPr lang="en-US" altLang="zh-TW" b="1" dirty="0" smtClean="0"/>
              <a:t/>
            </a:r>
            <a:br>
              <a:rPr lang="en-US" altLang="zh-TW" b="1" dirty="0" smtClean="0"/>
            </a:br>
            <a:r>
              <a:rPr lang="en-US" altLang="zh-TW" b="1" dirty="0" smtClean="0"/>
              <a:t/>
            </a:r>
            <a:br>
              <a:rPr lang="en-US" altLang="zh-TW" b="1" dirty="0" smtClean="0"/>
            </a:br>
            <a:r>
              <a:rPr lang="en-US" altLang="zh-TW" b="1" dirty="0"/>
              <a:t/>
            </a:r>
            <a:br>
              <a:rPr lang="en-US" altLang="zh-TW" b="1" dirty="0"/>
            </a:br>
            <a:endParaRPr lang="zh-TW" altLang="en-US" dirty="0"/>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27</a:t>
            </a:fld>
            <a:endParaRPr lang="en-US" dirty="0"/>
          </a:p>
        </p:txBody>
      </p:sp>
      <p:pic>
        <p:nvPicPr>
          <p:cNvPr id="3" name="圖片 2"/>
          <p:cNvPicPr>
            <a:picLocks noChangeAspect="1"/>
          </p:cNvPicPr>
          <p:nvPr/>
        </p:nvPicPr>
        <p:blipFill>
          <a:blip r:embed="rId2"/>
          <a:stretch>
            <a:fillRect/>
          </a:stretch>
        </p:blipFill>
        <p:spPr>
          <a:xfrm>
            <a:off x="3466577" y="744071"/>
            <a:ext cx="8332970" cy="2680357"/>
          </a:xfrm>
          <a:prstGeom prst="rect">
            <a:avLst/>
          </a:prstGeom>
        </p:spPr>
      </p:pic>
      <p:pic>
        <p:nvPicPr>
          <p:cNvPr id="8" name="圖片 7"/>
          <p:cNvPicPr>
            <a:picLocks noChangeAspect="1"/>
          </p:cNvPicPr>
          <p:nvPr/>
        </p:nvPicPr>
        <p:blipFill>
          <a:blip r:embed="rId3"/>
          <a:stretch>
            <a:fillRect/>
          </a:stretch>
        </p:blipFill>
        <p:spPr>
          <a:xfrm>
            <a:off x="3449717" y="3592293"/>
            <a:ext cx="8349830" cy="1394458"/>
          </a:xfrm>
          <a:prstGeom prst="rect">
            <a:avLst/>
          </a:prstGeom>
        </p:spPr>
      </p:pic>
      <p:sp>
        <p:nvSpPr>
          <p:cNvPr id="11" name="向左箭號 10"/>
          <p:cNvSpPr/>
          <p:nvPr/>
        </p:nvSpPr>
        <p:spPr>
          <a:xfrm>
            <a:off x="6580094" y="2719553"/>
            <a:ext cx="546847" cy="2689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下箭號 11"/>
          <p:cNvSpPr/>
          <p:nvPr/>
        </p:nvSpPr>
        <p:spPr>
          <a:xfrm>
            <a:off x="11026588" y="766393"/>
            <a:ext cx="256469" cy="357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577" y="744071"/>
            <a:ext cx="8332969" cy="5494473"/>
          </a:xfrm>
          <a:prstGeom prst="rect">
            <a:avLst/>
          </a:prstGeom>
        </p:spPr>
      </p:pic>
      <p:sp>
        <p:nvSpPr>
          <p:cNvPr id="5" name="矩形 4"/>
          <p:cNvSpPr/>
          <p:nvPr/>
        </p:nvSpPr>
        <p:spPr>
          <a:xfrm>
            <a:off x="3838104" y="5857803"/>
            <a:ext cx="1425389" cy="3807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6861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今日簡報</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t/>
            </a:r>
            <a:br>
              <a:rPr lang="en-US" altLang="zh-TW" b="1" dirty="0" smtClean="0"/>
            </a:br>
            <a:r>
              <a:rPr lang="zh-TW" altLang="en-US" b="1" dirty="0" smtClean="0"/>
              <a:t>圖書館首頁</a:t>
            </a:r>
            <a:r>
              <a:rPr lang="en-US" altLang="zh-TW" b="1" dirty="0"/>
              <a:t>&gt;</a:t>
            </a:r>
            <a:r>
              <a:rPr lang="zh-TW" altLang="en-US" b="1" dirty="0" smtClean="0"/>
              <a:t>檔案下載</a:t>
            </a:r>
            <a:r>
              <a:rPr lang="en-US" altLang="zh-TW" b="1" dirty="0" smtClean="0"/>
              <a:t/>
            </a:r>
            <a:br>
              <a:rPr lang="en-US" altLang="zh-TW" b="1" dirty="0" smtClean="0"/>
            </a:br>
            <a:r>
              <a:rPr lang="en-US" altLang="zh-TW" b="1" dirty="0"/>
              <a:t/>
            </a:r>
            <a:br>
              <a:rPr lang="en-US" altLang="zh-TW" b="1" dirty="0"/>
            </a:br>
            <a:endParaRPr lang="zh-TW" altLang="en-US" dirty="0"/>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9" name="圖片 8"/>
          <p:cNvPicPr>
            <a:picLocks noChangeAspect="1"/>
          </p:cNvPicPr>
          <p:nvPr/>
        </p:nvPicPr>
        <p:blipFill>
          <a:blip r:embed="rId2"/>
          <a:stretch>
            <a:fillRect/>
          </a:stretch>
        </p:blipFill>
        <p:spPr>
          <a:xfrm>
            <a:off x="3443945" y="842138"/>
            <a:ext cx="8380502" cy="5164580"/>
          </a:xfrm>
          <a:prstGeom prst="rect">
            <a:avLst/>
          </a:prstGeom>
        </p:spPr>
      </p:pic>
      <p:sp>
        <p:nvSpPr>
          <p:cNvPr id="5" name="矩形 4"/>
          <p:cNvSpPr/>
          <p:nvPr/>
        </p:nvSpPr>
        <p:spPr>
          <a:xfrm>
            <a:off x="6024281" y="4966358"/>
            <a:ext cx="2671484" cy="42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0300446" y="3729318"/>
            <a:ext cx="692277" cy="349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5404022" y="3558746"/>
            <a:ext cx="6392562" cy="2438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下箭號 3"/>
          <p:cNvSpPr/>
          <p:nvPr/>
        </p:nvSpPr>
        <p:spPr>
          <a:xfrm rot="3367746">
            <a:off x="9705112" y="3826776"/>
            <a:ext cx="292846" cy="1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50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9848" y="1298448"/>
            <a:ext cx="7315200" cy="2408579"/>
          </a:xfrm>
        </p:spPr>
        <p:txBody>
          <a:bodyPr>
            <a:normAutofit/>
          </a:bodyPr>
          <a:lstStyle/>
          <a:p>
            <a:r>
              <a:rPr lang="en-US" altLang="zh-TW" sz="5400" b="1" dirty="0" smtClean="0"/>
              <a:t/>
            </a:r>
            <a:br>
              <a:rPr lang="en-US" altLang="zh-TW" sz="5400" b="1" dirty="0" smtClean="0"/>
            </a:br>
            <a:r>
              <a:rPr lang="en-US" altLang="zh-TW" sz="5400" b="1" dirty="0" smtClean="0"/>
              <a:t>           Thank</a:t>
            </a:r>
            <a:endParaRPr lang="zh-TW" altLang="en-US" sz="5400" b="1" dirty="0"/>
          </a:p>
        </p:txBody>
      </p:sp>
      <p:pic>
        <p:nvPicPr>
          <p:cNvPr id="4" name="圖片 3"/>
          <p:cNvPicPr>
            <a:picLocks noChangeAspect="1"/>
          </p:cNvPicPr>
          <p:nvPr/>
        </p:nvPicPr>
        <p:blipFill>
          <a:blip r:embed="rId2"/>
          <a:stretch>
            <a:fillRect/>
          </a:stretch>
        </p:blipFill>
        <p:spPr>
          <a:xfrm>
            <a:off x="9275805" y="765516"/>
            <a:ext cx="2916195" cy="5338722"/>
          </a:xfrm>
          <a:prstGeom prst="rect">
            <a:avLst/>
          </a:prstGeom>
        </p:spPr>
      </p:pic>
      <p:sp>
        <p:nvSpPr>
          <p:cNvPr id="7" name="圓角矩形 6"/>
          <p:cNvSpPr/>
          <p:nvPr/>
        </p:nvSpPr>
        <p:spPr>
          <a:xfrm>
            <a:off x="4757615" y="2711944"/>
            <a:ext cx="2148481" cy="99508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b="1" dirty="0">
                <a:solidFill>
                  <a:schemeClr val="bg1"/>
                </a:solidFill>
              </a:rPr>
              <a:t>YOU</a:t>
            </a:r>
            <a:endParaRPr lang="zh-TW" altLang="en-US" sz="4800" b="1" dirty="0">
              <a:solidFill>
                <a:schemeClr val="bg1"/>
              </a:solidFill>
            </a:endParaRPr>
          </a:p>
        </p:txBody>
      </p:sp>
      <p:sp>
        <p:nvSpPr>
          <p:cNvPr id="5" name="副標題 2"/>
          <p:cNvSpPr>
            <a:spLocks noGrp="1"/>
          </p:cNvSpPr>
          <p:nvPr>
            <p:ph type="subTitle" idx="1"/>
          </p:nvPr>
        </p:nvSpPr>
        <p:spPr>
          <a:xfrm>
            <a:off x="1100015" y="4670246"/>
            <a:ext cx="7315200" cy="914400"/>
          </a:xfrm>
        </p:spPr>
        <p:txBody>
          <a:bodyPr>
            <a:normAutofit/>
          </a:bodyPr>
          <a:lstStyle/>
          <a:p>
            <a:pPr algn="r"/>
            <a:r>
              <a:rPr lang="zh-TW" altLang="en-US" sz="1600" dirty="0" smtClean="0"/>
              <a:t>大同大學圖書館</a:t>
            </a:r>
            <a:endParaRPr lang="en-US" altLang="zh-TW" sz="1600" dirty="0" smtClean="0"/>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3945635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000" b="1" dirty="0"/>
              <a:t>臺灣學術電子書暨資料庫</a:t>
            </a:r>
            <a:r>
              <a:rPr lang="zh-TW" altLang="en-US" sz="3000" b="1" dirty="0" smtClean="0"/>
              <a:t>聯盟</a:t>
            </a:r>
            <a:r>
              <a:rPr lang="en-US" altLang="zh-TW" b="1" dirty="0" smtClean="0"/>
              <a:t/>
            </a:r>
            <a:br>
              <a:rPr lang="en-US" altLang="zh-TW" b="1" dirty="0" smtClean="0"/>
            </a:br>
            <a:r>
              <a:rPr lang="zh-TW" altLang="en-US" sz="2800" b="1" dirty="0" smtClean="0">
                <a:solidFill>
                  <a:srgbClr val="00589A"/>
                </a:solidFill>
              </a:rPr>
              <a:t>「</a:t>
            </a:r>
            <a:r>
              <a:rPr lang="zh-TW" altLang="en-US" sz="2800" b="1" dirty="0">
                <a:solidFill>
                  <a:srgbClr val="00589A"/>
                </a:solidFill>
              </a:rPr>
              <a:t>論文比對系統補助共享子計畫</a:t>
            </a:r>
            <a:r>
              <a:rPr lang="zh-TW" altLang="en-US" sz="2800" b="1" dirty="0" smtClean="0">
                <a:solidFill>
                  <a:srgbClr val="00589A"/>
                </a:solidFill>
              </a:rPr>
              <a:t>」</a:t>
            </a:r>
            <a:r>
              <a:rPr lang="en-US" altLang="zh-TW" sz="2800" b="1" dirty="0" smtClean="0">
                <a:solidFill>
                  <a:srgbClr val="00589A"/>
                </a:solidFill>
              </a:rPr>
              <a:t/>
            </a:r>
            <a:br>
              <a:rPr lang="en-US" altLang="zh-TW" sz="2800" b="1" dirty="0" smtClean="0">
                <a:solidFill>
                  <a:srgbClr val="00589A"/>
                </a:solidFill>
              </a:rPr>
            </a:br>
            <a:endParaRPr lang="zh-TW" altLang="en-US" sz="2800" b="1" dirty="0">
              <a:solidFill>
                <a:srgbClr val="00589A"/>
              </a:solidFill>
            </a:endParaRPr>
          </a:p>
        </p:txBody>
      </p:sp>
      <p:graphicFrame>
        <p:nvGraphicFramePr>
          <p:cNvPr id="4" name="表格 3">
            <a:extLst>
              <a:ext uri="{FF2B5EF4-FFF2-40B4-BE49-F238E27FC236}"/>
            </a:extLst>
          </p:cNvPr>
          <p:cNvGraphicFramePr>
            <a:graphicFrameLocks noGrp="1"/>
          </p:cNvGraphicFramePr>
          <p:nvPr>
            <p:extLst>
              <p:ext uri="{D42A27DB-BD31-4B8C-83A1-F6EECF244321}">
                <p14:modId xmlns:p14="http://schemas.microsoft.com/office/powerpoint/2010/main" val="4099606894"/>
              </p:ext>
            </p:extLst>
          </p:nvPr>
        </p:nvGraphicFramePr>
        <p:xfrm>
          <a:off x="3460376" y="765403"/>
          <a:ext cx="8336633" cy="5330597"/>
        </p:xfrm>
        <a:graphic>
          <a:graphicData uri="http://schemas.openxmlformats.org/drawingml/2006/table">
            <a:tbl>
              <a:tblPr firstRow="1" bandRow="1">
                <a:tableStyleId>{17292A2E-F333-43FB-9621-5CBBE7FDCDCB}</a:tableStyleId>
              </a:tblPr>
              <a:tblGrid>
                <a:gridCol w="8336633">
                  <a:extLst>
                    <a:ext uri="{9D8B030D-6E8A-4147-A177-3AD203B41FA5}"/>
                  </a:extLst>
                </a:gridCol>
              </a:tblGrid>
              <a:tr h="966149">
                <a:tc>
                  <a:txBody>
                    <a:bodyPr/>
                    <a:lstStyle/>
                    <a:p>
                      <a:pPr marL="0" algn="ctr" defTabSz="914400" rtl="0" eaLnBrk="1" latinLnBrk="1" hangingPunct="1"/>
                      <a:r>
                        <a:rPr lang="zh-TW" altLang="en-US" sz="2800" b="1" kern="1200" dirty="0" smtClean="0">
                          <a:solidFill>
                            <a:schemeClr val="bg1"/>
                          </a:solidFill>
                          <a:latin typeface="+mj-ea"/>
                          <a:ea typeface="+mj-ea"/>
                          <a:cs typeface="Times New Roman" panose="02020603050405020304" pitchFamily="18" charset="0"/>
                        </a:rPr>
                        <a:t>系統簡介</a:t>
                      </a:r>
                      <a:endParaRPr lang="en-US" altLang="zh-TW" sz="2800" b="1" kern="1200" dirty="0" smtClean="0">
                        <a:solidFill>
                          <a:schemeClr val="bg1"/>
                        </a:solidFill>
                        <a:latin typeface="+mj-ea"/>
                        <a:ea typeface="+mj-ea"/>
                        <a:cs typeface="Times New Roman" panose="02020603050405020304" pitchFamily="18" charset="0"/>
                      </a:endParaRPr>
                    </a:p>
                  </a:txBody>
                  <a:tcPr marL="91456" marR="91456" marT="45713" marB="45713"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C00000"/>
                    </a:solidFill>
                  </a:tcPr>
                </a:tc>
                <a:extLst>
                  <a:ext uri="{0D108BD9-81ED-4DB2-BD59-A6C34878D82A}"/>
                </a:extLst>
              </a:tr>
              <a:tr h="4364448">
                <a:tc>
                  <a:txBody>
                    <a:bodyPr/>
                    <a:lstStyle/>
                    <a:p>
                      <a:pPr marL="285750" indent="-285750">
                        <a:lnSpc>
                          <a:spcPct val="150000"/>
                        </a:lnSpc>
                        <a:buFont typeface="Wingdings" panose="05000000000000000000" pitchFamily="2" charset="2"/>
                        <a:buChar char="p"/>
                      </a:pPr>
                      <a:r>
                        <a:rPr lang="zh-TW" altLang="en-US" sz="1800" kern="1200" dirty="0" smtClean="0">
                          <a:solidFill>
                            <a:schemeClr val="tx1"/>
                          </a:solidFill>
                          <a:latin typeface="+mj-ea"/>
                          <a:ea typeface="+mn-ea"/>
                          <a:cs typeface="Times New Roman" panose="02020603050405020304" pitchFamily="18" charset="0"/>
                        </a:rPr>
                        <a:t>使用者於</a:t>
                      </a:r>
                      <a:r>
                        <a:rPr lang="en-US" altLang="zh-TW" sz="1800" kern="1200" dirty="0" err="1" smtClean="0">
                          <a:solidFill>
                            <a:schemeClr val="tx1"/>
                          </a:solidFill>
                          <a:latin typeface="+mj-ea"/>
                          <a:ea typeface="+mn-ea"/>
                          <a:cs typeface="Times New Roman" panose="02020603050405020304" pitchFamily="18" charset="0"/>
                        </a:rPr>
                        <a:t>Turnitin</a:t>
                      </a:r>
                      <a:r>
                        <a:rPr lang="zh-TW" altLang="en-US" sz="1800" kern="1200" dirty="0" smtClean="0">
                          <a:solidFill>
                            <a:schemeClr val="tx1"/>
                          </a:solidFill>
                          <a:latin typeface="+mj-ea"/>
                          <a:ea typeface="+mn-ea"/>
                          <a:cs typeface="Times New Roman" panose="02020603050405020304" pitchFamily="18" charset="0"/>
                        </a:rPr>
                        <a:t>原創性比對系統上傳作業或論文檔案後，系統會將其文字內容與</a:t>
                      </a:r>
                      <a:r>
                        <a:rPr lang="zh-TW" altLang="en-US" sz="1800" b="1" kern="1200" dirty="0" smtClean="0">
                          <a:solidFill>
                            <a:srgbClr val="00589A"/>
                          </a:solidFill>
                          <a:latin typeface="+mj-ea"/>
                          <a:ea typeface="+mn-ea"/>
                          <a:cs typeface="Times New Roman" panose="02020603050405020304" pitchFamily="18" charset="0"/>
                        </a:rPr>
                        <a:t>網際網路資源</a:t>
                      </a:r>
                      <a:r>
                        <a:rPr lang="zh-TW" altLang="en-US" sz="1800" kern="1200" dirty="0" smtClean="0">
                          <a:solidFill>
                            <a:schemeClr val="tx1"/>
                          </a:solidFill>
                          <a:latin typeface="+mj-ea"/>
                          <a:ea typeface="+mn-ea"/>
                          <a:cs typeface="Times New Roman" panose="02020603050405020304" pitchFamily="18" charset="0"/>
                        </a:rPr>
                        <a:t>、 </a:t>
                      </a:r>
                      <a:r>
                        <a:rPr lang="zh-TW" altLang="en-US" sz="1800" b="1" kern="1200" dirty="0" smtClean="0">
                          <a:solidFill>
                            <a:srgbClr val="00589A"/>
                          </a:solidFill>
                          <a:latin typeface="+mj-ea"/>
                          <a:ea typeface="+mn-ea"/>
                          <a:cs typeface="Times New Roman" panose="02020603050405020304" pitchFamily="18" charset="0"/>
                        </a:rPr>
                        <a:t>學術出版品</a:t>
                      </a:r>
                      <a:r>
                        <a:rPr lang="zh-TW" altLang="en-US" sz="1800" kern="1200" dirty="0" smtClean="0">
                          <a:solidFill>
                            <a:schemeClr val="tx1"/>
                          </a:solidFill>
                          <a:latin typeface="+mj-ea"/>
                          <a:ea typeface="+mn-ea"/>
                          <a:cs typeface="Times New Roman" panose="02020603050405020304" pitchFamily="18" charset="0"/>
                        </a:rPr>
                        <a:t>及</a:t>
                      </a:r>
                      <a:r>
                        <a:rPr lang="en-US" altLang="zh-TW" sz="1800" b="1" kern="1200" dirty="0" err="1" smtClean="0">
                          <a:solidFill>
                            <a:srgbClr val="00589A"/>
                          </a:solidFill>
                          <a:latin typeface="+mj-ea"/>
                          <a:ea typeface="+mn-ea"/>
                          <a:cs typeface="Times New Roman" panose="02020603050405020304" pitchFamily="18" charset="0"/>
                        </a:rPr>
                        <a:t>Turnitin</a:t>
                      </a:r>
                      <a:r>
                        <a:rPr lang="zh-TW" altLang="en-US" sz="1800" b="1" kern="1200" dirty="0" smtClean="0">
                          <a:solidFill>
                            <a:srgbClr val="00589A"/>
                          </a:solidFill>
                          <a:latin typeface="+mj-ea"/>
                          <a:ea typeface="+mn-ea"/>
                          <a:cs typeface="Times New Roman" panose="02020603050405020304" pitchFamily="18" charset="0"/>
                        </a:rPr>
                        <a:t>本身的資料庫</a:t>
                      </a:r>
                      <a:r>
                        <a:rPr lang="zh-TW" altLang="en-US" sz="1800" kern="1200" dirty="0" smtClean="0">
                          <a:solidFill>
                            <a:schemeClr val="tx1"/>
                          </a:solidFill>
                          <a:latin typeface="+mj-ea"/>
                          <a:ea typeface="+mn-ea"/>
                          <a:cs typeface="Times New Roman" panose="02020603050405020304" pitchFamily="18" charset="0"/>
                        </a:rPr>
                        <a:t>進行比對檢查，並在短時間內產出原創性報告；報告中標示出上傳文字與各資料來源的相似度比率及可能的原始出處。</a:t>
                      </a:r>
                      <a:endParaRPr lang="en-US" altLang="zh-TW" sz="1800" kern="1200" dirty="0" smtClean="0">
                        <a:solidFill>
                          <a:schemeClr val="tx1"/>
                        </a:solidFill>
                        <a:latin typeface="+mj-ea"/>
                        <a:ea typeface="+mn-ea"/>
                        <a:cs typeface="Times New Roman" panose="02020603050405020304" pitchFamily="18" charset="0"/>
                      </a:endParaRPr>
                    </a:p>
                    <a:p>
                      <a:pPr marL="0" indent="0">
                        <a:lnSpc>
                          <a:spcPct val="150000"/>
                        </a:lnSpc>
                        <a:buFont typeface="Wingdings" panose="05000000000000000000" pitchFamily="2" charset="2"/>
                        <a:buNone/>
                      </a:pPr>
                      <a:endParaRPr lang="en-US" altLang="zh-TW" sz="1800" kern="1200" dirty="0" smtClean="0">
                        <a:solidFill>
                          <a:schemeClr val="tx1"/>
                        </a:solidFill>
                        <a:latin typeface="+mj-ea"/>
                        <a:ea typeface="+mn-ea"/>
                        <a:cs typeface="Times New Roman" panose="02020603050405020304" pitchFamily="18" charset="0"/>
                      </a:endParaRPr>
                    </a:p>
                    <a:p>
                      <a:pPr marL="285750" indent="-285750">
                        <a:lnSpc>
                          <a:spcPct val="150000"/>
                        </a:lnSpc>
                        <a:buFont typeface="Wingdings" panose="05000000000000000000" pitchFamily="2" charset="2"/>
                        <a:buChar char="p"/>
                      </a:pPr>
                      <a:r>
                        <a:rPr lang="zh-TW" altLang="en-US" sz="1800" kern="1200" dirty="0" smtClean="0">
                          <a:solidFill>
                            <a:schemeClr val="tx1"/>
                          </a:solidFill>
                          <a:latin typeface="+mj-ea"/>
                          <a:ea typeface="+mn-ea"/>
                          <a:cs typeface="Times New Roman" panose="02020603050405020304" pitchFamily="18" charset="0"/>
                        </a:rPr>
                        <a:t>此系統可幫助學生、教師及研究者確認作業／報告／論文是否與網際網路資源、學術出版品有高度相似性，</a:t>
                      </a:r>
                      <a:r>
                        <a:rPr lang="zh-TW" altLang="en-US" sz="1800" b="1" kern="1200" dirty="0" smtClean="0">
                          <a:solidFill>
                            <a:srgbClr val="00589A"/>
                          </a:solidFill>
                          <a:latin typeface="+mj-ea"/>
                          <a:ea typeface="+mn-ea"/>
                          <a:cs typeface="Times New Roman" panose="02020603050405020304" pitchFamily="18" charset="0"/>
                        </a:rPr>
                        <a:t>提醒文獻引用的正確性及適用性，進而提升寫作原創性，有助於培養學生的學術倫理涵養及提升研究論文的可信度與品質</a:t>
                      </a:r>
                      <a:r>
                        <a:rPr lang="zh-TW" altLang="en-US" sz="1800" kern="1200" dirty="0" smtClean="0">
                          <a:solidFill>
                            <a:schemeClr val="tx1"/>
                          </a:solidFill>
                          <a:latin typeface="+mj-ea"/>
                          <a:ea typeface="+mn-ea"/>
                          <a:cs typeface="Times New Roman" panose="02020603050405020304" pitchFamily="18" charset="0"/>
                        </a:rPr>
                        <a:t>。</a:t>
                      </a:r>
                      <a:endParaRPr lang="en-US" altLang="zh-TW" sz="1800" kern="1200" dirty="0" smtClean="0">
                        <a:solidFill>
                          <a:schemeClr val="tx1"/>
                        </a:solidFill>
                        <a:latin typeface="+mj-ea"/>
                        <a:ea typeface="+mn-ea"/>
                        <a:cs typeface="Times New Roman" panose="02020603050405020304" pitchFamily="18" charset="0"/>
                      </a:endParaRPr>
                    </a:p>
                    <a:p>
                      <a:pPr marL="285750" indent="-285750">
                        <a:lnSpc>
                          <a:spcPct val="150000"/>
                        </a:lnSpc>
                        <a:buFont typeface="Wingdings" panose="05000000000000000000" pitchFamily="2" charset="2"/>
                        <a:buChar char="p"/>
                      </a:pPr>
                      <a:endParaRPr lang="en-US" altLang="zh-TW" sz="1800" kern="1200" dirty="0" smtClean="0">
                        <a:solidFill>
                          <a:schemeClr val="tx1"/>
                        </a:solidFill>
                        <a:latin typeface="+mj-ea"/>
                        <a:ea typeface="+mn-ea"/>
                        <a:cs typeface="Times New Roman" panose="02020603050405020304" pitchFamily="18" charset="0"/>
                      </a:endParaRPr>
                    </a:p>
                    <a:p>
                      <a:pPr marL="285750" indent="-285750">
                        <a:lnSpc>
                          <a:spcPct val="150000"/>
                        </a:lnSpc>
                        <a:buFont typeface="Wingdings" panose="05000000000000000000" pitchFamily="2" charset="2"/>
                        <a:buChar char="p"/>
                      </a:pPr>
                      <a:endParaRPr lang="en-US" altLang="zh-TW" sz="1800" kern="1200" dirty="0" smtClean="0">
                        <a:solidFill>
                          <a:schemeClr val="tx1"/>
                        </a:solidFill>
                        <a:latin typeface="+mj-ea"/>
                        <a:ea typeface="+mn-ea"/>
                        <a:cs typeface="Times New Roman" panose="02020603050405020304" pitchFamily="18" charset="0"/>
                      </a:endParaRPr>
                    </a:p>
                  </a:txBody>
                  <a:tcPr marL="91456" marR="91456" marT="45713" marB="45713"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3" name="投影片編號版面配置區 2"/>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604440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000" b="1" dirty="0"/>
              <a:t>臺灣學術電子書暨資料庫</a:t>
            </a:r>
            <a:r>
              <a:rPr lang="zh-TW" altLang="en-US" sz="3000" b="1" dirty="0" smtClean="0"/>
              <a:t>聯盟</a:t>
            </a:r>
            <a:r>
              <a:rPr lang="en-US" altLang="zh-TW" b="1" dirty="0" smtClean="0"/>
              <a:t/>
            </a:r>
            <a:br>
              <a:rPr lang="en-US" altLang="zh-TW" b="1" dirty="0" smtClean="0"/>
            </a:br>
            <a:r>
              <a:rPr lang="zh-TW" altLang="en-US" sz="2800" b="1" dirty="0" smtClean="0">
                <a:solidFill>
                  <a:srgbClr val="00589A"/>
                </a:solidFill>
              </a:rPr>
              <a:t>「</a:t>
            </a:r>
            <a:r>
              <a:rPr lang="zh-TW" altLang="en-US" sz="2800" b="1" dirty="0">
                <a:solidFill>
                  <a:srgbClr val="00589A"/>
                </a:solidFill>
              </a:rPr>
              <a:t>論文比對系統補助共享子計畫</a:t>
            </a:r>
            <a:r>
              <a:rPr lang="zh-TW" altLang="en-US" sz="2800" b="1" dirty="0" smtClean="0">
                <a:solidFill>
                  <a:srgbClr val="00589A"/>
                </a:solidFill>
              </a:rPr>
              <a:t>」</a:t>
            </a:r>
            <a:r>
              <a:rPr lang="en-US" altLang="zh-TW" sz="2800" b="1" dirty="0" smtClean="0">
                <a:solidFill>
                  <a:srgbClr val="00589A"/>
                </a:solidFill>
              </a:rPr>
              <a:t/>
            </a:r>
            <a:br>
              <a:rPr lang="en-US" altLang="zh-TW" sz="2800" b="1" dirty="0" smtClean="0">
                <a:solidFill>
                  <a:srgbClr val="00589A"/>
                </a:solidFill>
              </a:rPr>
            </a:br>
            <a:endParaRPr lang="zh-TW" altLang="en-US" sz="2800" b="1" dirty="0">
              <a:solidFill>
                <a:srgbClr val="00589A"/>
              </a:solidFill>
            </a:endParaRPr>
          </a:p>
        </p:txBody>
      </p:sp>
      <p:graphicFrame>
        <p:nvGraphicFramePr>
          <p:cNvPr id="4" name="表格 3">
            <a:extLst>
              <a:ext uri="{FF2B5EF4-FFF2-40B4-BE49-F238E27FC236}"/>
            </a:extLst>
          </p:cNvPr>
          <p:cNvGraphicFramePr>
            <a:graphicFrameLocks noGrp="1"/>
          </p:cNvGraphicFramePr>
          <p:nvPr>
            <p:extLst>
              <p:ext uri="{D42A27DB-BD31-4B8C-83A1-F6EECF244321}">
                <p14:modId xmlns:p14="http://schemas.microsoft.com/office/powerpoint/2010/main" val="1203450017"/>
              </p:ext>
            </p:extLst>
          </p:nvPr>
        </p:nvGraphicFramePr>
        <p:xfrm>
          <a:off x="3478306" y="765403"/>
          <a:ext cx="8382000" cy="5330597"/>
        </p:xfrm>
        <a:graphic>
          <a:graphicData uri="http://schemas.openxmlformats.org/drawingml/2006/table">
            <a:tbl>
              <a:tblPr firstRow="1" bandRow="1">
                <a:tableStyleId>{17292A2E-F333-43FB-9621-5CBBE7FDCDCB}</a:tableStyleId>
              </a:tblPr>
              <a:tblGrid>
                <a:gridCol w="8382000">
                  <a:extLst>
                    <a:ext uri="{9D8B030D-6E8A-4147-A177-3AD203B41FA5}"/>
                  </a:extLst>
                </a:gridCol>
              </a:tblGrid>
              <a:tr h="966149">
                <a:tc>
                  <a:txBody>
                    <a:bodyPr/>
                    <a:lstStyle/>
                    <a:p>
                      <a:pPr marL="0" algn="ctr" defTabSz="914400" rtl="0" eaLnBrk="1" latinLnBrk="1" hangingPunct="1"/>
                      <a:r>
                        <a:rPr lang="zh-TW" altLang="en-US" sz="2800" b="1" kern="1200" dirty="0" smtClean="0">
                          <a:solidFill>
                            <a:schemeClr val="bg1"/>
                          </a:solidFill>
                          <a:latin typeface="+mj-ea"/>
                          <a:ea typeface="+mj-ea"/>
                          <a:cs typeface="Times New Roman" panose="02020603050405020304" pitchFamily="18" charset="0"/>
                        </a:rPr>
                        <a:t>比對來源</a:t>
                      </a:r>
                      <a:endParaRPr lang="en-US" altLang="zh-TW" sz="2800" b="1" kern="1200" dirty="0" smtClean="0">
                        <a:solidFill>
                          <a:schemeClr val="bg1"/>
                        </a:solidFill>
                        <a:latin typeface="+mj-ea"/>
                        <a:ea typeface="+mj-ea"/>
                        <a:cs typeface="Times New Roman" panose="02020603050405020304" pitchFamily="18" charset="0"/>
                      </a:endParaRPr>
                    </a:p>
                  </a:txBody>
                  <a:tcPr marL="91456" marR="91456" marT="45713" marB="45713"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C00000"/>
                    </a:solidFill>
                  </a:tcPr>
                </a:tc>
                <a:extLst>
                  <a:ext uri="{0D108BD9-81ED-4DB2-BD59-A6C34878D82A}"/>
                </a:extLst>
              </a:tr>
              <a:tr h="4364448">
                <a:tc>
                  <a:txBody>
                    <a:bodyPr/>
                    <a:lstStyle/>
                    <a:p>
                      <a:pPr marL="285750" indent="-285750">
                        <a:lnSpc>
                          <a:spcPct val="150000"/>
                        </a:lnSpc>
                        <a:buFont typeface="Wingdings" panose="05000000000000000000" pitchFamily="2" charset="2"/>
                        <a:buChar char="p"/>
                      </a:pPr>
                      <a:r>
                        <a:rPr lang="zh-TW" altLang="en-US" sz="1600" kern="1200" dirty="0" smtClean="0">
                          <a:solidFill>
                            <a:schemeClr val="tx1"/>
                          </a:solidFill>
                          <a:latin typeface="+mj-ea"/>
                          <a:ea typeface="+mn-ea"/>
                          <a:cs typeface="Times New Roman" panose="02020603050405020304" pitchFamily="18" charset="0"/>
                        </a:rPr>
                        <a:t>網際網路資料庫</a:t>
                      </a:r>
                      <a:endParaRPr lang="en-US" altLang="zh-TW" sz="1600" kern="1200" dirty="0" smtClean="0">
                        <a:solidFill>
                          <a:schemeClr val="tx1"/>
                        </a:solidFill>
                        <a:latin typeface="+mj-ea"/>
                        <a:ea typeface="+mn-ea"/>
                        <a:cs typeface="Times New Roman" panose="02020603050405020304" pitchFamily="18" charset="0"/>
                      </a:endParaRPr>
                    </a:p>
                    <a:p>
                      <a:pPr marL="742950" lvl="1" indent="-285750">
                        <a:lnSpc>
                          <a:spcPct val="150000"/>
                        </a:lnSpc>
                        <a:buFont typeface="Wingdings" panose="05000000000000000000" pitchFamily="2" charset="2"/>
                        <a:buChar char="p"/>
                      </a:pPr>
                      <a:r>
                        <a:rPr lang="zh-TW" altLang="en-US" sz="1600" kern="1200" dirty="0" smtClean="0">
                          <a:solidFill>
                            <a:schemeClr val="tx1"/>
                          </a:solidFill>
                          <a:latin typeface="+mj-ea"/>
                          <a:ea typeface="+mn-ea"/>
                          <a:cs typeface="Times New Roman" panose="02020603050405020304" pitchFamily="18" charset="0"/>
                        </a:rPr>
                        <a:t>收錄 </a:t>
                      </a:r>
                      <a:r>
                        <a:rPr lang="en-US" altLang="zh-TW" sz="1600" kern="1200" dirty="0" smtClean="0">
                          <a:solidFill>
                            <a:schemeClr val="tx1"/>
                          </a:solidFill>
                          <a:latin typeface="+mj-ea"/>
                          <a:ea typeface="+mn-ea"/>
                          <a:cs typeface="Times New Roman" panose="02020603050405020304" pitchFamily="18" charset="0"/>
                        </a:rPr>
                        <a:t>1998</a:t>
                      </a:r>
                      <a:r>
                        <a:rPr lang="zh-TW" altLang="en-US" sz="1600" kern="1200" dirty="0" smtClean="0">
                          <a:solidFill>
                            <a:schemeClr val="tx1"/>
                          </a:solidFill>
                          <a:latin typeface="+mj-ea"/>
                          <a:ea typeface="+mn-ea"/>
                          <a:cs typeface="Times New Roman" panose="02020603050405020304" pitchFamily="18" charset="0"/>
                        </a:rPr>
                        <a:t>年開始迄今，超過 </a:t>
                      </a:r>
                      <a:r>
                        <a:rPr lang="en-US" altLang="zh-TW" sz="1600" kern="1200" dirty="0" smtClean="0">
                          <a:solidFill>
                            <a:schemeClr val="tx1"/>
                          </a:solidFill>
                          <a:latin typeface="+mj-ea"/>
                          <a:ea typeface="+mn-ea"/>
                          <a:cs typeface="Times New Roman" panose="02020603050405020304" pitchFamily="18" charset="0"/>
                        </a:rPr>
                        <a:t>910</a:t>
                      </a:r>
                      <a:r>
                        <a:rPr lang="zh-TW" altLang="en-US" sz="1600" kern="1200" dirty="0" smtClean="0">
                          <a:solidFill>
                            <a:schemeClr val="tx1"/>
                          </a:solidFill>
                          <a:latin typeface="+mj-ea"/>
                          <a:ea typeface="+mn-ea"/>
                          <a:cs typeface="Times New Roman" panose="02020603050405020304" pitchFamily="18" charset="0"/>
                        </a:rPr>
                        <a:t>億的</a:t>
                      </a:r>
                      <a:r>
                        <a:rPr lang="zh-TW" altLang="en-US" sz="1600" b="1" kern="1200" dirty="0" smtClean="0">
                          <a:solidFill>
                            <a:srgbClr val="00589A"/>
                          </a:solidFill>
                          <a:latin typeface="+mj-ea"/>
                          <a:ea typeface="+mn-ea"/>
                          <a:cs typeface="Times New Roman" panose="02020603050405020304" pitchFamily="18" charset="0"/>
                        </a:rPr>
                        <a:t>公開網頁資訊</a:t>
                      </a:r>
                      <a:r>
                        <a:rPr lang="zh-TW" altLang="en-US" sz="1600" kern="1200" dirty="0" smtClean="0">
                          <a:solidFill>
                            <a:schemeClr val="tx1"/>
                          </a:solidFill>
                          <a:latin typeface="+mj-ea"/>
                          <a:ea typeface="+mn-ea"/>
                          <a:cs typeface="Times New Roman" panose="02020603050405020304" pitchFamily="18" charset="0"/>
                        </a:rPr>
                        <a:t>。每日 </a:t>
                      </a:r>
                      <a:r>
                        <a:rPr lang="en-US" altLang="zh-TW" sz="1600" kern="1200" dirty="0" err="1" smtClean="0">
                          <a:solidFill>
                            <a:schemeClr val="tx1"/>
                          </a:solidFill>
                          <a:latin typeface="+mj-ea"/>
                          <a:ea typeface="+mn-ea"/>
                          <a:cs typeface="Times New Roman" panose="02020603050405020304" pitchFamily="18" charset="0"/>
                        </a:rPr>
                        <a:t>Turnitin</a:t>
                      </a:r>
                      <a:r>
                        <a:rPr lang="zh-TW" altLang="en-US" sz="1600" kern="1200" dirty="0" smtClean="0">
                          <a:solidFill>
                            <a:schemeClr val="tx1"/>
                          </a:solidFill>
                          <a:latin typeface="+mj-ea"/>
                          <a:ea typeface="+mn-ea"/>
                          <a:cs typeface="Times New Roman" panose="02020603050405020304" pitchFamily="18" charset="0"/>
                        </a:rPr>
                        <a:t>以其獨有開發的演算法技術收錄新增的網頁至資料庫，並維護舊有歷史紀錄網頁資料。此外也與全球最大的 </a:t>
                      </a:r>
                      <a:r>
                        <a:rPr lang="en-US" altLang="zh-TW" sz="1600" b="1" kern="1200" dirty="0" smtClean="0">
                          <a:solidFill>
                            <a:srgbClr val="00589A"/>
                          </a:solidFill>
                          <a:latin typeface="+mj-ea"/>
                          <a:ea typeface="+mn-ea"/>
                          <a:cs typeface="Times New Roman" panose="02020603050405020304" pitchFamily="18" charset="0"/>
                        </a:rPr>
                        <a:t>OA</a:t>
                      </a:r>
                      <a:r>
                        <a:rPr lang="zh-TW" altLang="en-US" sz="1600" b="1" kern="1200" dirty="0" smtClean="0">
                          <a:solidFill>
                            <a:srgbClr val="00589A"/>
                          </a:solidFill>
                          <a:latin typeface="+mj-ea"/>
                          <a:ea typeface="+mn-ea"/>
                          <a:cs typeface="Times New Roman" panose="02020603050405020304" pitchFamily="18" charset="0"/>
                        </a:rPr>
                        <a:t>文章平台 </a:t>
                      </a:r>
                      <a:r>
                        <a:rPr lang="en-US" altLang="zh-TW" sz="1600" b="1" kern="1200" dirty="0" smtClean="0">
                          <a:solidFill>
                            <a:srgbClr val="00589A"/>
                          </a:solidFill>
                          <a:latin typeface="+mj-ea"/>
                          <a:ea typeface="+mn-ea"/>
                          <a:cs typeface="Times New Roman" panose="02020603050405020304" pitchFamily="18" charset="0"/>
                        </a:rPr>
                        <a:t>CORE</a:t>
                      </a:r>
                      <a:r>
                        <a:rPr lang="zh-TW" altLang="en-US" sz="1600" kern="1200" dirty="0" smtClean="0">
                          <a:solidFill>
                            <a:schemeClr val="tx1"/>
                          </a:solidFill>
                          <a:latin typeface="+mj-ea"/>
                          <a:ea typeface="+mn-ea"/>
                          <a:cs typeface="Times New Roman" panose="02020603050405020304" pitchFamily="18" charset="0"/>
                        </a:rPr>
                        <a:t>及 </a:t>
                      </a:r>
                      <a:r>
                        <a:rPr lang="en-US" altLang="zh-TW" sz="1600" b="1" kern="1200" dirty="0" smtClean="0">
                          <a:solidFill>
                            <a:srgbClr val="00589A"/>
                          </a:solidFill>
                          <a:latin typeface="+mj-ea"/>
                          <a:ea typeface="+mn-ea"/>
                          <a:cs typeface="Times New Roman" panose="02020603050405020304" pitchFamily="18" charset="0"/>
                        </a:rPr>
                        <a:t>Wikipedia</a:t>
                      </a:r>
                      <a:r>
                        <a:rPr lang="zh-TW" altLang="en-US" sz="1600" kern="1200" dirty="0" smtClean="0">
                          <a:solidFill>
                            <a:schemeClr val="tx1"/>
                          </a:solidFill>
                          <a:latin typeface="+mj-ea"/>
                          <a:ea typeface="+mn-ea"/>
                          <a:cs typeface="Times New Roman" panose="02020603050405020304" pitchFamily="18" charset="0"/>
                        </a:rPr>
                        <a:t>合作。</a:t>
                      </a:r>
                      <a:endParaRPr lang="en-US" altLang="zh-TW" sz="1600" kern="1200" dirty="0" smtClean="0">
                        <a:solidFill>
                          <a:schemeClr val="tx1"/>
                        </a:solidFill>
                        <a:latin typeface="+mj-ea"/>
                        <a:ea typeface="+mn-ea"/>
                        <a:cs typeface="Times New Roman" panose="02020603050405020304" pitchFamily="18" charset="0"/>
                      </a:endParaRPr>
                    </a:p>
                    <a:p>
                      <a:pPr marL="742950" lvl="1" indent="-285750">
                        <a:lnSpc>
                          <a:spcPct val="150000"/>
                        </a:lnSpc>
                        <a:buFont typeface="Wingdings" panose="05000000000000000000" pitchFamily="2" charset="2"/>
                        <a:buChar char="p"/>
                      </a:pPr>
                      <a:r>
                        <a:rPr lang="en-US" altLang="zh-TW" sz="1600" kern="1200" dirty="0" err="1" smtClean="0">
                          <a:solidFill>
                            <a:schemeClr val="tx1"/>
                          </a:solidFill>
                          <a:latin typeface="+mj-ea"/>
                          <a:ea typeface="+mn-ea"/>
                          <a:cs typeface="Times New Roman" panose="02020603050405020304" pitchFamily="18" charset="0"/>
                        </a:rPr>
                        <a:t>Turnitin</a:t>
                      </a:r>
                      <a:r>
                        <a:rPr lang="zh-TW" altLang="en-US" sz="1600" kern="1200" dirty="0" smtClean="0">
                          <a:solidFill>
                            <a:schemeClr val="tx1"/>
                          </a:solidFill>
                          <a:latin typeface="+mj-ea"/>
                          <a:ea typeface="+mn-ea"/>
                          <a:cs typeface="Times New Roman" panose="02020603050405020304" pitchFamily="18" charset="0"/>
                        </a:rPr>
                        <a:t>亦致力於增加非英語比對來源，目前約有</a:t>
                      </a:r>
                      <a:r>
                        <a:rPr lang="en-US" altLang="zh-TW" sz="1600" b="1" kern="1200" dirty="0" smtClean="0">
                          <a:solidFill>
                            <a:schemeClr val="tx1"/>
                          </a:solidFill>
                          <a:latin typeface="+mj-ea"/>
                          <a:ea typeface="+mn-ea"/>
                          <a:cs typeface="Times New Roman" panose="02020603050405020304" pitchFamily="18" charset="0"/>
                        </a:rPr>
                        <a:t>10</a:t>
                      </a:r>
                      <a:r>
                        <a:rPr lang="zh-TW" altLang="en-US" sz="1600" b="1" kern="1200" dirty="0" smtClean="0">
                          <a:solidFill>
                            <a:schemeClr val="tx1"/>
                          </a:solidFill>
                          <a:latin typeface="+mj-ea"/>
                          <a:ea typeface="+mn-ea"/>
                          <a:cs typeface="Times New Roman" panose="02020603050405020304" pitchFamily="18" charset="0"/>
                        </a:rPr>
                        <a:t>億筆來自於中文公開網頁</a:t>
                      </a:r>
                      <a:r>
                        <a:rPr lang="zh-TW" altLang="en-US" sz="1600" kern="1200" dirty="0" smtClean="0">
                          <a:solidFill>
                            <a:schemeClr val="tx1"/>
                          </a:solidFill>
                          <a:latin typeface="+mj-ea"/>
                          <a:ea typeface="+mn-ea"/>
                          <a:cs typeface="Times New Roman" panose="02020603050405020304" pitchFamily="18" charset="0"/>
                        </a:rPr>
                        <a:t>比對來源。</a:t>
                      </a:r>
                      <a:endParaRPr lang="en-US" altLang="zh-TW" sz="1600" kern="1200" dirty="0" smtClean="0">
                        <a:solidFill>
                          <a:schemeClr val="tx1"/>
                        </a:solidFill>
                        <a:latin typeface="+mj-ea"/>
                        <a:ea typeface="+mn-ea"/>
                        <a:cs typeface="Times New Roman" panose="02020603050405020304" pitchFamily="18" charset="0"/>
                      </a:endParaRPr>
                    </a:p>
                    <a:p>
                      <a:pPr marL="285750" lvl="0" indent="-285750">
                        <a:lnSpc>
                          <a:spcPct val="150000"/>
                        </a:lnSpc>
                        <a:buFont typeface="Wingdings" panose="05000000000000000000" pitchFamily="2" charset="2"/>
                        <a:buChar char="p"/>
                      </a:pPr>
                      <a:r>
                        <a:rPr lang="zh-TW" altLang="en-US" sz="1600" kern="1200" dirty="0" smtClean="0">
                          <a:solidFill>
                            <a:schemeClr val="tx1"/>
                          </a:solidFill>
                          <a:latin typeface="+mj-ea"/>
                          <a:ea typeface="+mn-ea"/>
                          <a:cs typeface="Times New Roman" panose="02020603050405020304" pitchFamily="18" charset="0"/>
                        </a:rPr>
                        <a:t>數千萬篇以上的電子出版品</a:t>
                      </a:r>
                      <a:endParaRPr lang="en-US" altLang="zh-TW" sz="1600" kern="1200" dirty="0" smtClean="0">
                        <a:solidFill>
                          <a:schemeClr val="tx1"/>
                        </a:solidFill>
                        <a:latin typeface="+mj-ea"/>
                        <a:ea typeface="+mn-ea"/>
                        <a:cs typeface="Times New Roman" panose="02020603050405020304" pitchFamily="18" charset="0"/>
                      </a:endParaRPr>
                    </a:p>
                    <a:p>
                      <a:pPr marL="742950" lvl="1" indent="-285750">
                        <a:lnSpc>
                          <a:spcPct val="150000"/>
                        </a:lnSpc>
                        <a:buFont typeface="Wingdings" panose="05000000000000000000" pitchFamily="2" charset="2"/>
                        <a:buChar char="p"/>
                      </a:pPr>
                      <a:r>
                        <a:rPr lang="zh-TW" altLang="en-US" sz="1600" kern="1200" dirty="0" smtClean="0">
                          <a:solidFill>
                            <a:schemeClr val="tx1"/>
                          </a:solidFill>
                          <a:latin typeface="+mj-ea"/>
                          <a:ea typeface="+mn-ea"/>
                          <a:cs typeface="Times New Roman" panose="02020603050405020304" pitchFamily="18" charset="0"/>
                        </a:rPr>
                        <a:t>包括電子期刊，電子資料庫，電子雜誌（</a:t>
                      </a:r>
                      <a:r>
                        <a:rPr lang="en-US" altLang="zh-TW" sz="1600" b="1" kern="1200" dirty="0" err="1" smtClean="0">
                          <a:solidFill>
                            <a:srgbClr val="00589A"/>
                          </a:solidFill>
                          <a:latin typeface="+mj-ea"/>
                          <a:ea typeface="+mn-ea"/>
                          <a:cs typeface="Times New Roman" panose="02020603050405020304" pitchFamily="18" charset="0"/>
                        </a:rPr>
                        <a:t>CrossRef</a:t>
                      </a:r>
                      <a:r>
                        <a:rPr lang="zh-TW" altLang="en-US" sz="1600" b="1" kern="1200" dirty="0" smtClean="0">
                          <a:solidFill>
                            <a:srgbClr val="00589A"/>
                          </a:solidFill>
                          <a:latin typeface="+mj-ea"/>
                          <a:ea typeface="+mn-ea"/>
                          <a:cs typeface="Times New Roman" panose="02020603050405020304" pitchFamily="18" charset="0"/>
                        </a:rPr>
                        <a:t>所屬約</a:t>
                      </a:r>
                      <a:r>
                        <a:rPr lang="en-US" altLang="zh-TW" sz="1600" b="1" kern="1200" dirty="0" smtClean="0">
                          <a:solidFill>
                            <a:srgbClr val="00589A"/>
                          </a:solidFill>
                          <a:latin typeface="+mj-ea"/>
                          <a:ea typeface="+mn-ea"/>
                          <a:cs typeface="Times New Roman" panose="02020603050405020304" pitchFamily="18" charset="0"/>
                        </a:rPr>
                        <a:t>1500</a:t>
                      </a:r>
                      <a:r>
                        <a:rPr lang="zh-TW" altLang="en-US" sz="1600" b="1" kern="1200" dirty="0" smtClean="0">
                          <a:solidFill>
                            <a:srgbClr val="00589A"/>
                          </a:solidFill>
                          <a:latin typeface="+mj-ea"/>
                          <a:ea typeface="+mn-ea"/>
                          <a:cs typeface="Times New Roman" panose="02020603050405020304" pitchFamily="18" charset="0"/>
                        </a:rPr>
                        <a:t>家國際出版機構之出版品</a:t>
                      </a:r>
                      <a:r>
                        <a:rPr lang="zh-TW" altLang="en-US" sz="1600" kern="1200" dirty="0" smtClean="0">
                          <a:solidFill>
                            <a:schemeClr val="tx1"/>
                          </a:solidFill>
                          <a:latin typeface="+mj-ea"/>
                          <a:ea typeface="+mn-ea"/>
                          <a:cs typeface="Times New Roman" panose="02020603050405020304" pitchFamily="18" charset="0"/>
                        </a:rPr>
                        <a:t>，例如：</a:t>
                      </a:r>
                      <a:r>
                        <a:rPr lang="en-US" altLang="zh-TW" sz="1600" kern="1200" dirty="0" smtClean="0">
                          <a:solidFill>
                            <a:schemeClr val="tx1"/>
                          </a:solidFill>
                          <a:latin typeface="+mj-ea"/>
                          <a:ea typeface="+mn-ea"/>
                          <a:cs typeface="Times New Roman" panose="02020603050405020304" pitchFamily="18" charset="0"/>
                        </a:rPr>
                        <a:t>Elsevier, Springer &amp; Nature, Wiley Blackwell, Taylor and Francis, IEEE</a:t>
                      </a:r>
                      <a:r>
                        <a:rPr lang="zh-TW" altLang="en-US" sz="1600" kern="1200" dirty="0" smtClean="0">
                          <a:solidFill>
                            <a:schemeClr val="tx1"/>
                          </a:solidFill>
                          <a:latin typeface="+mj-ea"/>
                          <a:ea typeface="+mn-ea"/>
                          <a:cs typeface="Times New Roman" panose="02020603050405020304" pitchFamily="18" charset="0"/>
                        </a:rPr>
                        <a:t>等。）</a:t>
                      </a:r>
                      <a:endParaRPr lang="en-US" altLang="zh-TW" sz="1600" kern="1200" dirty="0" smtClean="0">
                        <a:solidFill>
                          <a:schemeClr val="tx1"/>
                        </a:solidFill>
                        <a:latin typeface="+mj-ea"/>
                        <a:ea typeface="+mn-ea"/>
                        <a:cs typeface="Times New Roman" panose="02020603050405020304" pitchFamily="18" charset="0"/>
                      </a:endParaRPr>
                    </a:p>
                    <a:p>
                      <a:pPr marL="285750" indent="-285750">
                        <a:lnSpc>
                          <a:spcPct val="150000"/>
                        </a:lnSpc>
                        <a:buFont typeface="Wingdings" panose="05000000000000000000" pitchFamily="2" charset="2"/>
                        <a:buChar char="p"/>
                      </a:pPr>
                      <a:endParaRPr lang="en-US" altLang="zh-TW" sz="1800" kern="1200" dirty="0" smtClean="0">
                        <a:solidFill>
                          <a:schemeClr val="tx1"/>
                        </a:solidFill>
                        <a:latin typeface="+mj-ea"/>
                        <a:ea typeface="+mn-ea"/>
                        <a:cs typeface="Times New Roman" panose="02020603050405020304" pitchFamily="18" charset="0"/>
                      </a:endParaRPr>
                    </a:p>
                  </a:txBody>
                  <a:tcPr marL="91456" marR="91456" marT="45713" marB="45713"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3" name="投影片編號版面配置區 2"/>
          <p:cNvSpPr>
            <a:spLocks noGrp="1"/>
          </p:cNvSpPr>
          <p:nvPr>
            <p:ph type="sldNum" sz="quarter" idx="12"/>
          </p:nvPr>
        </p:nvSpPr>
        <p:spPr/>
        <p:txBody>
          <a:bodyPr/>
          <a:lstStyle/>
          <a:p>
            <a:fld id="{4FAB73BC-B049-4115-A692-8D63A059BFB8}" type="slidenum">
              <a:rPr lang="en-US" smtClean="0"/>
              <a:pPr/>
              <a:t>4</a:t>
            </a:fld>
            <a:endParaRPr lang="en-US" dirty="0"/>
          </a:p>
        </p:txBody>
      </p:sp>
      <p:sp>
        <p:nvSpPr>
          <p:cNvPr id="5" name="文字方塊 4"/>
          <p:cNvSpPr txBox="1"/>
          <p:nvPr/>
        </p:nvSpPr>
        <p:spPr>
          <a:xfrm>
            <a:off x="3478306" y="5725020"/>
            <a:ext cx="8382000" cy="369332"/>
          </a:xfrm>
          <a:prstGeom prst="rect">
            <a:avLst/>
          </a:prstGeom>
          <a:noFill/>
          <a:ln w="38100">
            <a:solidFill>
              <a:srgbClr val="31B5CF"/>
            </a:solidFill>
          </a:ln>
        </p:spPr>
        <p:txBody>
          <a:bodyPr wrap="square" rtlCol="0">
            <a:spAutoFit/>
          </a:bodyPr>
          <a:lstStyle/>
          <a:p>
            <a:r>
              <a:rPr lang="zh-TW" altLang="en-US" b="1" dirty="0" smtClean="0">
                <a:solidFill>
                  <a:srgbClr val="C00000"/>
                </a:solidFill>
                <a:latin typeface="標楷體" panose="03000509000000000000" pitchFamily="65" charset="-120"/>
                <a:ea typeface="標楷體" panose="03000509000000000000" pitchFamily="65" charset="-120"/>
              </a:rPr>
              <a:t>★</a:t>
            </a:r>
            <a:r>
              <a:rPr lang="zh-TW" altLang="en-US" b="1" dirty="0" smtClean="0">
                <a:solidFill>
                  <a:schemeClr val="tx2"/>
                </a:solidFill>
              </a:rPr>
              <a:t>由於比對來源英語資料佔大宗，故比對效果英文文稿相對優於中文文稿。</a:t>
            </a:r>
            <a:endParaRPr lang="zh-TW" altLang="en-US" b="1" dirty="0">
              <a:solidFill>
                <a:schemeClr val="tx2"/>
              </a:solidFill>
            </a:endParaRPr>
          </a:p>
        </p:txBody>
      </p:sp>
    </p:spTree>
    <p:extLst>
      <p:ext uri="{BB962C8B-B14F-4D97-AF65-F5344CB8AC3E}">
        <p14:creationId xmlns:p14="http://schemas.microsoft.com/office/powerpoint/2010/main" val="33078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圖書館</a:t>
            </a:r>
            <a:r>
              <a:rPr lang="zh-TW" altLang="en-US" b="1" dirty="0" smtClean="0"/>
              <a:t>首頁</a:t>
            </a:r>
            <a:r>
              <a:rPr lang="en-US" altLang="zh-TW" b="1" dirty="0" smtClean="0"/>
              <a:t/>
            </a:r>
            <a:br>
              <a:rPr lang="en-US" altLang="zh-TW" b="1" dirty="0" smtClean="0"/>
            </a:br>
            <a:r>
              <a:rPr lang="en-US" altLang="zh-TW" b="1" dirty="0" smtClean="0"/>
              <a:t/>
            </a:r>
            <a:br>
              <a:rPr lang="en-US" altLang="zh-TW" b="1" dirty="0" smtClean="0"/>
            </a:br>
            <a:endParaRPr lang="zh-TW" altLang="en-US" b="1"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375" y="757429"/>
            <a:ext cx="8111145" cy="5297382"/>
          </a:xfrm>
          <a:prstGeom prst="rect">
            <a:avLst/>
          </a:prstGeom>
        </p:spPr>
      </p:pic>
      <p:sp>
        <p:nvSpPr>
          <p:cNvPr id="4" name="向左箭號 3"/>
          <p:cNvSpPr/>
          <p:nvPr/>
        </p:nvSpPr>
        <p:spPr>
          <a:xfrm rot="1535346">
            <a:off x="7633582" y="5252865"/>
            <a:ext cx="421489" cy="288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下箭號 4"/>
          <p:cNvSpPr/>
          <p:nvPr/>
        </p:nvSpPr>
        <p:spPr>
          <a:xfrm>
            <a:off x="11086560" y="3616410"/>
            <a:ext cx="313038" cy="5436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9076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3459892" y="974067"/>
            <a:ext cx="8705170" cy="4900722"/>
          </a:xfrm>
          <a:prstGeom prst="rect">
            <a:avLst/>
          </a:prstGeom>
        </p:spPr>
      </p:pic>
      <p:sp>
        <p:nvSpPr>
          <p:cNvPr id="2" name="標題 1"/>
          <p:cNvSpPr>
            <a:spLocks noGrp="1"/>
          </p:cNvSpPr>
          <p:nvPr>
            <p:ph type="title"/>
          </p:nvPr>
        </p:nvSpPr>
        <p:spPr/>
        <p:txBody>
          <a:bodyPr/>
          <a:lstStyle/>
          <a:p>
            <a:r>
              <a:rPr lang="zh-TW" altLang="en-US" b="1" dirty="0" smtClean="0"/>
              <a:t>帳號申請</a:t>
            </a:r>
            <a:r>
              <a:rPr lang="en-US" altLang="zh-TW" b="1" dirty="0" smtClean="0"/>
              <a:t/>
            </a:r>
            <a:br>
              <a:rPr lang="en-US" altLang="zh-TW" b="1" dirty="0" smtClean="0"/>
            </a:br>
            <a:r>
              <a:rPr lang="en-US" altLang="zh-TW" b="1" dirty="0" smtClean="0"/>
              <a:t/>
            </a:r>
            <a:br>
              <a:rPr lang="en-US" altLang="zh-TW" b="1" dirty="0" smtClean="0"/>
            </a:br>
            <a:r>
              <a:rPr lang="zh-TW" altLang="en-US" sz="2800" b="1" dirty="0" smtClean="0">
                <a:solidFill>
                  <a:srgbClr val="00589A"/>
                </a:solidFill>
              </a:rPr>
              <a:t>填寫線上</a:t>
            </a:r>
            <a:r>
              <a:rPr lang="en-US" altLang="zh-TW" sz="2800" b="1" dirty="0" smtClean="0">
                <a:solidFill>
                  <a:srgbClr val="00589A"/>
                </a:solidFill>
              </a:rPr>
              <a:t>Google</a:t>
            </a:r>
            <a:r>
              <a:rPr lang="zh-TW" altLang="en-US" sz="2800" b="1" dirty="0" smtClean="0">
                <a:solidFill>
                  <a:srgbClr val="00589A"/>
                </a:solidFill>
              </a:rPr>
              <a:t>表單</a:t>
            </a:r>
            <a:endParaRPr lang="zh-TW" altLang="en-US" sz="2800" b="1" dirty="0"/>
          </a:p>
        </p:txBody>
      </p:sp>
      <p:sp>
        <p:nvSpPr>
          <p:cNvPr id="4" name="向左箭號 3"/>
          <p:cNvSpPr/>
          <p:nvPr/>
        </p:nvSpPr>
        <p:spPr>
          <a:xfrm>
            <a:off x="6924629" y="3306523"/>
            <a:ext cx="802463" cy="326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4FAB73BC-B049-4115-A692-8D63A059BFB8}" type="slidenum">
              <a:rPr lang="en-US" smtClean="0"/>
              <a:pPr/>
              <a:t>6</a:t>
            </a:fld>
            <a:endParaRPr lang="en-US" dirty="0"/>
          </a:p>
        </p:txBody>
      </p:sp>
      <p:cxnSp>
        <p:nvCxnSpPr>
          <p:cNvPr id="11" name="直線接點 10"/>
          <p:cNvCxnSpPr/>
          <p:nvPr/>
        </p:nvCxnSpPr>
        <p:spPr>
          <a:xfrm>
            <a:off x="5552303" y="1977081"/>
            <a:ext cx="46131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5108185" y="2980096"/>
            <a:ext cx="1473846" cy="1235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6685732" y="2967739"/>
            <a:ext cx="1473846" cy="1235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871933" y="754703"/>
            <a:ext cx="6105525" cy="3238500"/>
          </a:xfrm>
          <a:prstGeom prst="rect">
            <a:avLst/>
          </a:prstGeom>
        </p:spPr>
      </p:pic>
      <p:sp>
        <p:nvSpPr>
          <p:cNvPr id="9" name="標題 1"/>
          <p:cNvSpPr>
            <a:spLocks noGrp="1"/>
          </p:cNvSpPr>
          <p:nvPr>
            <p:ph type="title"/>
          </p:nvPr>
        </p:nvSpPr>
        <p:spPr/>
        <p:txBody>
          <a:bodyPr/>
          <a:lstStyle/>
          <a:p>
            <a:r>
              <a:rPr lang="zh-TW" altLang="en-US" b="1" dirty="0" smtClean="0"/>
              <a:t>帳號申請</a:t>
            </a:r>
            <a:r>
              <a:rPr lang="en-US" altLang="zh-TW" b="1" dirty="0" smtClean="0"/>
              <a:t/>
            </a:r>
            <a:br>
              <a:rPr lang="en-US" altLang="zh-TW" b="1" dirty="0" smtClean="0"/>
            </a:br>
            <a:r>
              <a:rPr lang="en-US" altLang="zh-TW" b="1" dirty="0" smtClean="0"/>
              <a:t/>
            </a:r>
            <a:br>
              <a:rPr lang="en-US" altLang="zh-TW" b="1" dirty="0" smtClean="0"/>
            </a:br>
            <a:r>
              <a:rPr lang="zh-TW" altLang="en-US" sz="2800" b="1" dirty="0" smtClean="0">
                <a:solidFill>
                  <a:srgbClr val="00589A"/>
                </a:solidFill>
              </a:rPr>
              <a:t>填寫線上</a:t>
            </a:r>
            <a:r>
              <a:rPr lang="en-US" altLang="zh-TW" sz="2800" b="1" dirty="0" smtClean="0">
                <a:solidFill>
                  <a:srgbClr val="00589A"/>
                </a:solidFill>
              </a:rPr>
              <a:t>Google</a:t>
            </a:r>
            <a:r>
              <a:rPr lang="zh-TW" altLang="en-US" sz="2800" b="1" dirty="0" smtClean="0">
                <a:solidFill>
                  <a:srgbClr val="00589A"/>
                </a:solidFill>
              </a:rPr>
              <a:t>表單</a:t>
            </a:r>
            <a:endParaRPr lang="zh-TW" altLang="en-US" sz="2800" b="1" dirty="0"/>
          </a:p>
        </p:txBody>
      </p:sp>
      <p:pic>
        <p:nvPicPr>
          <p:cNvPr id="3" name="圖片 2"/>
          <p:cNvPicPr>
            <a:picLocks noChangeAspect="1"/>
          </p:cNvPicPr>
          <p:nvPr/>
        </p:nvPicPr>
        <p:blipFill>
          <a:blip r:embed="rId3"/>
          <a:stretch>
            <a:fillRect/>
          </a:stretch>
        </p:blipFill>
        <p:spPr>
          <a:xfrm>
            <a:off x="4638695" y="366903"/>
            <a:ext cx="4572000" cy="6115050"/>
          </a:xfrm>
          <a:prstGeom prst="rect">
            <a:avLst/>
          </a:prstGeom>
        </p:spPr>
      </p:pic>
      <p:sp>
        <p:nvSpPr>
          <p:cNvPr id="2" name="投影片編號版面配置區 1"/>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7" name="圖片 6"/>
          <p:cNvPicPr>
            <a:picLocks noChangeAspect="1"/>
          </p:cNvPicPr>
          <p:nvPr/>
        </p:nvPicPr>
        <p:blipFill>
          <a:blip r:embed="rId4"/>
          <a:stretch>
            <a:fillRect/>
          </a:stretch>
        </p:blipFill>
        <p:spPr>
          <a:xfrm>
            <a:off x="7378904" y="5816348"/>
            <a:ext cx="933450" cy="552450"/>
          </a:xfrm>
          <a:prstGeom prst="rect">
            <a:avLst/>
          </a:prstGeom>
        </p:spPr>
      </p:pic>
    </p:spTree>
    <p:extLst>
      <p:ext uri="{BB962C8B-B14F-4D97-AF65-F5344CB8AC3E}">
        <p14:creationId xmlns:p14="http://schemas.microsoft.com/office/powerpoint/2010/main" val="171544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088467" y="753035"/>
            <a:ext cx="5772150" cy="5319343"/>
          </a:xfrm>
          <a:prstGeom prst="rect">
            <a:avLst/>
          </a:prstGeom>
        </p:spPr>
      </p:pic>
      <p:sp>
        <p:nvSpPr>
          <p:cNvPr id="2" name="標題 1"/>
          <p:cNvSpPr>
            <a:spLocks noGrp="1"/>
          </p:cNvSpPr>
          <p:nvPr>
            <p:ph type="title"/>
          </p:nvPr>
        </p:nvSpPr>
        <p:spPr/>
        <p:txBody>
          <a:bodyPr/>
          <a:lstStyle/>
          <a:p>
            <a:r>
              <a:rPr lang="en-US" altLang="zh-TW" b="1" dirty="0" smtClean="0"/>
              <a:t/>
            </a:r>
            <a:br>
              <a:rPr lang="en-US" altLang="zh-TW" b="1" dirty="0" smtClean="0"/>
            </a:br>
            <a:r>
              <a:rPr lang="zh-TW" altLang="en-US" b="1" dirty="0" smtClean="0"/>
              <a:t>帳號啟用</a:t>
            </a:r>
            <a:r>
              <a:rPr lang="en-US" altLang="zh-TW" b="1" dirty="0" smtClean="0"/>
              <a:t/>
            </a:r>
            <a:br>
              <a:rPr lang="en-US" altLang="zh-TW" b="1" dirty="0" smtClean="0"/>
            </a:br>
            <a:r>
              <a:rPr lang="en-US" altLang="zh-TW" b="1" dirty="0"/>
              <a:t/>
            </a:r>
            <a:br>
              <a:rPr lang="en-US" altLang="zh-TW" b="1" dirty="0"/>
            </a:br>
            <a:r>
              <a:rPr lang="zh-TW" altLang="en-US" sz="2000" b="1" dirty="0">
                <a:solidFill>
                  <a:srgbClr val="00589A"/>
                </a:solidFill>
              </a:rPr>
              <a:t>申請者</a:t>
            </a:r>
            <a:r>
              <a:rPr lang="zh-TW" altLang="en-US" sz="2000" b="1" dirty="0" smtClean="0">
                <a:solidFill>
                  <a:srgbClr val="00589A"/>
                </a:solidFill>
              </a:rPr>
              <a:t>會</a:t>
            </a:r>
            <a:r>
              <a:rPr lang="zh-TW" altLang="en-US" sz="2000" b="1" dirty="0">
                <a:solidFill>
                  <a:srgbClr val="00589A"/>
                </a:solidFill>
              </a:rPr>
              <a:t>收到如右圖</a:t>
            </a:r>
            <a:br>
              <a:rPr lang="zh-TW" altLang="en-US" sz="2000" b="1" dirty="0">
                <a:solidFill>
                  <a:srgbClr val="00589A"/>
                </a:solidFill>
              </a:rPr>
            </a:br>
            <a:r>
              <a:rPr lang="zh-TW" altLang="en-US" sz="2000" b="1" dirty="0">
                <a:solidFill>
                  <a:srgbClr val="00589A"/>
                </a:solidFill>
              </a:rPr>
              <a:t>的啟用通知</a:t>
            </a:r>
            <a:r>
              <a:rPr lang="zh-TW" altLang="en-US" sz="2000" b="1" dirty="0" smtClean="0">
                <a:solidFill>
                  <a:srgbClr val="00589A"/>
                </a:solidFill>
              </a:rPr>
              <a:t>信</a:t>
            </a:r>
            <a:r>
              <a:rPr lang="en-US" altLang="zh-TW" sz="2000" b="1" dirty="0" smtClean="0">
                <a:solidFill>
                  <a:srgbClr val="00589A"/>
                </a:solidFill>
              </a:rPr>
              <a:t/>
            </a:r>
            <a:br>
              <a:rPr lang="en-US" altLang="zh-TW" sz="2000" b="1" dirty="0" smtClean="0">
                <a:solidFill>
                  <a:srgbClr val="00589A"/>
                </a:solidFill>
              </a:rPr>
            </a:br>
            <a:r>
              <a:rPr lang="zh-TW" altLang="en-US" sz="2000" b="1" dirty="0">
                <a:solidFill>
                  <a:srgbClr val="00589A"/>
                </a:solidFill>
              </a:rPr>
              <a:t/>
            </a:r>
            <a:br>
              <a:rPr lang="zh-TW" altLang="en-US" sz="2000" b="1" dirty="0">
                <a:solidFill>
                  <a:srgbClr val="00589A"/>
                </a:solidFill>
              </a:rPr>
            </a:br>
            <a:r>
              <a:rPr lang="zh-TW" altLang="en-US" sz="2000" b="1" dirty="0">
                <a:solidFill>
                  <a:srgbClr val="00589A"/>
                </a:solidFill>
              </a:rPr>
              <a:t>請按照信中資訊進入</a:t>
            </a:r>
            <a:br>
              <a:rPr lang="zh-TW" altLang="en-US" sz="2000" b="1" dirty="0">
                <a:solidFill>
                  <a:srgbClr val="00589A"/>
                </a:solidFill>
              </a:rPr>
            </a:br>
            <a:r>
              <a:rPr lang="zh-TW" altLang="en-US" sz="2000" b="1" dirty="0">
                <a:solidFill>
                  <a:srgbClr val="00589A"/>
                </a:solidFill>
              </a:rPr>
              <a:t>啟用帳號流程</a:t>
            </a:r>
          </a:p>
        </p:txBody>
      </p:sp>
      <p:sp>
        <p:nvSpPr>
          <p:cNvPr id="7" name="文字方塊 6"/>
          <p:cNvSpPr txBox="1"/>
          <p:nvPr/>
        </p:nvSpPr>
        <p:spPr>
          <a:xfrm>
            <a:off x="4153415" y="1598141"/>
            <a:ext cx="2400299" cy="307777"/>
          </a:xfrm>
          <a:prstGeom prst="rect">
            <a:avLst/>
          </a:prstGeom>
          <a:noFill/>
        </p:spPr>
        <p:txBody>
          <a:bodyPr wrap="square" rtlCol="0">
            <a:spAutoFit/>
          </a:bodyPr>
          <a:lstStyle/>
          <a:p>
            <a:r>
              <a:rPr lang="zh-TW" altLang="en-US" sz="1400" b="1" dirty="0">
                <a:solidFill>
                  <a:srgbClr val="C00000"/>
                </a:solidFill>
                <a:latin typeface="+mn-ea"/>
              </a:rPr>
              <a:t>先名後姓</a:t>
            </a:r>
            <a:r>
              <a:rPr lang="en-US" altLang="zh-TW" sz="1400" b="1" dirty="0">
                <a:solidFill>
                  <a:srgbClr val="C00000"/>
                </a:solidFill>
                <a:latin typeface="+mn-ea"/>
              </a:rPr>
              <a:t>(</a:t>
            </a:r>
            <a:r>
              <a:rPr lang="zh-TW" altLang="en-US" sz="1400" b="1" dirty="0">
                <a:solidFill>
                  <a:srgbClr val="C00000"/>
                </a:solidFill>
                <a:latin typeface="+mn-ea"/>
              </a:rPr>
              <a:t>英文姓名書寫方式</a:t>
            </a:r>
            <a:r>
              <a:rPr lang="en-US" altLang="zh-TW" sz="1400" b="1" dirty="0">
                <a:solidFill>
                  <a:srgbClr val="C00000"/>
                </a:solidFill>
                <a:latin typeface="+mn-ea"/>
              </a:rPr>
              <a:t>)</a:t>
            </a:r>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8</a:t>
            </a:fld>
            <a:endParaRPr lang="en-US" dirty="0"/>
          </a:p>
        </p:txBody>
      </p:sp>
      <p:sp>
        <p:nvSpPr>
          <p:cNvPr id="8" name="向左箭號 7"/>
          <p:cNvSpPr/>
          <p:nvPr/>
        </p:nvSpPr>
        <p:spPr>
          <a:xfrm>
            <a:off x="7702378" y="3350244"/>
            <a:ext cx="1046205" cy="57664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0696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帳號</a:t>
            </a:r>
            <a:r>
              <a:rPr lang="zh-TW" altLang="en-US" b="1" dirty="0" smtClean="0"/>
              <a:t>啟用</a:t>
            </a:r>
            <a:r>
              <a:rPr lang="en-US" altLang="zh-TW" b="1" dirty="0" smtClean="0"/>
              <a:t/>
            </a:r>
            <a:br>
              <a:rPr lang="en-US" altLang="zh-TW" b="1" dirty="0" smtClean="0"/>
            </a:br>
            <a:r>
              <a:rPr lang="en-US" altLang="zh-TW" b="1" dirty="0"/>
              <a:t/>
            </a:r>
            <a:br>
              <a:rPr lang="en-US" altLang="zh-TW" b="1" dirty="0"/>
            </a:br>
            <a:r>
              <a:rPr lang="zh-TW" altLang="en-US" sz="2000" b="1" dirty="0">
                <a:solidFill>
                  <a:srgbClr val="00589A"/>
                </a:solidFill>
              </a:rPr>
              <a:t>請務必填寫與信中一模一樣資訊</a:t>
            </a:r>
            <a:r>
              <a:rPr lang="zh-TW" altLang="en-US" sz="2000" b="1" dirty="0" smtClean="0">
                <a:solidFill>
                  <a:srgbClr val="00589A"/>
                </a:solidFill>
              </a:rPr>
              <a:t>，系統</a:t>
            </a:r>
            <a:r>
              <a:rPr lang="zh-TW" altLang="en-US" sz="2000" b="1" dirty="0">
                <a:solidFill>
                  <a:srgbClr val="00589A"/>
                </a:solidFill>
              </a:rPr>
              <a:t>才會</a:t>
            </a:r>
            <a:r>
              <a:rPr lang="zh-TW" altLang="en-US" sz="2000" b="1" dirty="0" smtClean="0">
                <a:solidFill>
                  <a:srgbClr val="00589A"/>
                </a:solidFill>
              </a:rPr>
              <a:t>通過</a:t>
            </a:r>
            <a:r>
              <a:rPr lang="en-US" altLang="zh-TW" sz="2000" b="1" dirty="0" smtClean="0">
                <a:solidFill>
                  <a:srgbClr val="00589A"/>
                </a:solidFill>
              </a:rPr>
              <a:t/>
            </a:r>
            <a:br>
              <a:rPr lang="en-US" altLang="zh-TW" sz="2000" b="1" dirty="0" smtClean="0">
                <a:solidFill>
                  <a:srgbClr val="00589A"/>
                </a:solidFill>
              </a:rPr>
            </a:br>
            <a:endParaRPr lang="zh-TW" altLang="en-US" sz="2000" dirty="0">
              <a:solidFill>
                <a:srgbClr val="00589A"/>
              </a:solidFill>
            </a:endParaRPr>
          </a:p>
        </p:txBody>
      </p:sp>
      <p:pic>
        <p:nvPicPr>
          <p:cNvPr id="4" name="圖片 3"/>
          <p:cNvPicPr>
            <a:picLocks noChangeAspect="1"/>
          </p:cNvPicPr>
          <p:nvPr/>
        </p:nvPicPr>
        <p:blipFill>
          <a:blip r:embed="rId2"/>
          <a:stretch>
            <a:fillRect/>
          </a:stretch>
        </p:blipFill>
        <p:spPr>
          <a:xfrm>
            <a:off x="4281481" y="288324"/>
            <a:ext cx="5205684" cy="5762367"/>
          </a:xfrm>
          <a:prstGeom prst="rect">
            <a:avLst/>
          </a:prstGeom>
        </p:spPr>
      </p:pic>
      <p:sp>
        <p:nvSpPr>
          <p:cNvPr id="5" name="文字方塊 4"/>
          <p:cNvSpPr txBox="1"/>
          <p:nvPr/>
        </p:nvSpPr>
        <p:spPr>
          <a:xfrm>
            <a:off x="6210429" y="2720432"/>
            <a:ext cx="3477268" cy="646331"/>
          </a:xfrm>
          <a:prstGeom prst="rect">
            <a:avLst/>
          </a:prstGeom>
          <a:noFill/>
        </p:spPr>
        <p:txBody>
          <a:bodyPr wrap="square" rtlCol="0">
            <a:spAutoFit/>
          </a:bodyPr>
          <a:lstStyle/>
          <a:p>
            <a:endParaRPr lang="en-US" altLang="zh-TW" dirty="0" smtClean="0"/>
          </a:p>
          <a:p>
            <a:r>
              <a:rPr lang="zh-TW" altLang="en-US" b="1" dirty="0" smtClean="0"/>
              <a:t>輸入</a:t>
            </a:r>
            <a:r>
              <a:rPr lang="zh-TW" altLang="en-US" b="1" dirty="0"/>
              <a:t>您收到啟用通知信</a:t>
            </a:r>
            <a:r>
              <a:rPr lang="zh-TW" altLang="en-US" b="1" dirty="0" smtClean="0"/>
              <a:t>的</a:t>
            </a:r>
            <a:r>
              <a:rPr lang="en-US" altLang="zh-TW" b="1" dirty="0" smtClean="0">
                <a:solidFill>
                  <a:srgbClr val="C00000"/>
                </a:solidFill>
              </a:rPr>
              <a:t>E-mail</a:t>
            </a:r>
            <a:endParaRPr lang="zh-TW" altLang="en-US" b="1" dirty="0">
              <a:solidFill>
                <a:srgbClr val="C00000"/>
              </a:solidFill>
            </a:endParaRPr>
          </a:p>
        </p:txBody>
      </p:sp>
      <p:sp>
        <p:nvSpPr>
          <p:cNvPr id="6" name="文字方塊 5"/>
          <p:cNvSpPr txBox="1"/>
          <p:nvPr/>
        </p:nvSpPr>
        <p:spPr>
          <a:xfrm>
            <a:off x="6210429" y="3962401"/>
            <a:ext cx="3106566" cy="369332"/>
          </a:xfrm>
          <a:prstGeom prst="rect">
            <a:avLst/>
          </a:prstGeom>
          <a:noFill/>
        </p:spPr>
        <p:txBody>
          <a:bodyPr wrap="square" rtlCol="0">
            <a:spAutoFit/>
          </a:bodyPr>
          <a:lstStyle/>
          <a:p>
            <a:r>
              <a:rPr lang="zh-TW" altLang="en-US" b="1" dirty="0"/>
              <a:t>只填</a:t>
            </a:r>
            <a:r>
              <a:rPr lang="zh-TW" altLang="en-US" b="1" dirty="0">
                <a:solidFill>
                  <a:srgbClr val="C00000"/>
                </a:solidFill>
              </a:rPr>
              <a:t>姓氏</a:t>
            </a:r>
            <a:r>
              <a:rPr lang="zh-TW" altLang="en-US" b="1" dirty="0"/>
              <a:t>資訊，</a:t>
            </a:r>
            <a:r>
              <a:rPr lang="zh-TW" altLang="en-US" b="1" u="sng" dirty="0"/>
              <a:t>勿填全名</a:t>
            </a:r>
          </a:p>
        </p:txBody>
      </p:sp>
      <p:sp>
        <p:nvSpPr>
          <p:cNvPr id="7" name="向左箭號圖說文字 6"/>
          <p:cNvSpPr/>
          <p:nvPr/>
        </p:nvSpPr>
        <p:spPr>
          <a:xfrm>
            <a:off x="5480485" y="5286814"/>
            <a:ext cx="3534034" cy="700216"/>
          </a:xfrm>
          <a:prstGeom prst="leftArrowCallout">
            <a:avLst>
              <a:gd name="adj1" fmla="val 25000"/>
              <a:gd name="adj2" fmla="val 25000"/>
              <a:gd name="adj3" fmla="val 25000"/>
              <a:gd name="adj4" fmla="val 8827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6000122" y="5375312"/>
            <a:ext cx="2950047" cy="523220"/>
          </a:xfrm>
          <a:prstGeom prst="rect">
            <a:avLst/>
          </a:prstGeom>
          <a:noFill/>
        </p:spPr>
        <p:txBody>
          <a:bodyPr wrap="square" rtlCol="0">
            <a:spAutoFit/>
          </a:bodyPr>
          <a:lstStyle/>
          <a:p>
            <a:r>
              <a:rPr lang="zh-TW" altLang="en-US" sz="1400" b="1" dirty="0"/>
              <a:t>若顯示「無此排列組合」錯誤提醒，</a:t>
            </a:r>
          </a:p>
          <a:p>
            <a:r>
              <a:rPr lang="zh-TW" altLang="en-US" sz="1400" b="1" dirty="0"/>
              <a:t>請再次確認資訊是否正確</a:t>
            </a:r>
            <a:endParaRPr lang="zh-TW" altLang="en-US" sz="1400" dirty="0"/>
          </a:p>
        </p:txBody>
      </p:sp>
      <p:pic>
        <p:nvPicPr>
          <p:cNvPr id="9" name="圖片 8"/>
          <p:cNvPicPr>
            <a:picLocks noChangeAspect="1"/>
          </p:cNvPicPr>
          <p:nvPr/>
        </p:nvPicPr>
        <p:blipFill>
          <a:blip r:embed="rId3"/>
          <a:stretch>
            <a:fillRect/>
          </a:stretch>
        </p:blipFill>
        <p:spPr>
          <a:xfrm>
            <a:off x="9014519" y="1123837"/>
            <a:ext cx="472646" cy="451078"/>
          </a:xfrm>
          <a:prstGeom prst="rect">
            <a:avLst/>
          </a:prstGeom>
        </p:spPr>
      </p:pic>
      <p:sp>
        <p:nvSpPr>
          <p:cNvPr id="3" name="投影片編號版面配置區 2"/>
          <p:cNvSpPr>
            <a:spLocks noGrp="1"/>
          </p:cNvSpPr>
          <p:nvPr>
            <p:ph type="sldNum" sz="quarter" idx="12"/>
          </p:nvPr>
        </p:nvSpPr>
        <p:spPr/>
        <p:txBody>
          <a:bodyPr/>
          <a:lstStyle/>
          <a:p>
            <a:fld id="{4FAB73BC-B049-4115-A692-8D63A059BFB8}" type="slidenum">
              <a:rPr lang="en-US" smtClean="0"/>
              <a:pPr/>
              <a:t>9</a:t>
            </a:fld>
            <a:endParaRPr lang="en-US" dirty="0"/>
          </a:p>
        </p:txBody>
      </p:sp>
      <p:sp>
        <p:nvSpPr>
          <p:cNvPr id="10" name="矩形 9"/>
          <p:cNvSpPr/>
          <p:nvPr/>
        </p:nvSpPr>
        <p:spPr>
          <a:xfrm>
            <a:off x="4580965" y="3056965"/>
            <a:ext cx="430306" cy="24204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261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框架">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TM03457475[[fn=框架]]</Template>
  <TotalTime>1557</TotalTime>
  <Words>1008</Words>
  <Application>Microsoft Office PowerPoint</Application>
  <PresentationFormat>寬螢幕</PresentationFormat>
  <Paragraphs>140</Paragraphs>
  <Slides>29</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微軟正黑體</vt:lpstr>
      <vt:lpstr>新細明體</vt:lpstr>
      <vt:lpstr>標楷體</vt:lpstr>
      <vt:lpstr>Calibri</vt:lpstr>
      <vt:lpstr>Corbel</vt:lpstr>
      <vt:lpstr>Times New Roman</vt:lpstr>
      <vt:lpstr>Wingdings</vt:lpstr>
      <vt:lpstr>Wingdings 2</vt:lpstr>
      <vt:lpstr>框架</vt:lpstr>
      <vt:lpstr>大同大學圖書館 turnitin原創性比對系統</vt:lpstr>
      <vt:lpstr>臺灣學術電子書暨資料庫聯盟 「論文比對系統補助共享子計畫」 </vt:lpstr>
      <vt:lpstr>臺灣學術電子書暨資料庫聯盟 「論文比對系統補助共享子計畫」 </vt:lpstr>
      <vt:lpstr>臺灣學術電子書暨資料庫聯盟 「論文比對系統補助共享子計畫」 </vt:lpstr>
      <vt:lpstr>圖書館首頁  </vt:lpstr>
      <vt:lpstr>帳號申請  填寫線上Google表單</vt:lpstr>
      <vt:lpstr>帳號申請  填寫線上Google表單</vt:lpstr>
      <vt:lpstr> 帳號啟用  申請者會收到如右圖 的啟用通知信  請按照信中資訊進入 啟用帳號流程</vt:lpstr>
      <vt:lpstr>帳號啟用  請務必填寫與信中一模一樣資訊，系統才會通過 </vt:lpstr>
      <vt:lpstr>帳號啟用  系統發送設定密碼信，請至申請信箱收信，有效期限為24小時</vt:lpstr>
      <vt:lpstr> 帳號啟用  點擊連結建立密碼  若超過24小時時限連結過期，請點下方連 結重新申請信件</vt:lpstr>
      <vt:lpstr>帳號啟用   </vt:lpstr>
      <vt:lpstr>帳號啟用   </vt:lpstr>
      <vt:lpstr>登入帳戶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相似度報告的總百分比數值需要低於多少%才能算是「適切」？ </vt:lpstr>
      <vt:lpstr>Turnitin 使用指南   </vt:lpstr>
      <vt:lpstr>今日簡報： 圖書館首頁&gt;檔案下載  </vt:lpstr>
      <vt:lpstr>            Thank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大同大學圖書館-turnitin原創性比對系統課程簡報</dc:title>
  <dc:creator>ttulibcat2</dc:creator>
  <cp:lastModifiedBy>ttulibcat2</cp:lastModifiedBy>
  <cp:revision>135</cp:revision>
  <dcterms:created xsi:type="dcterms:W3CDTF">2022-01-26T01:29:06Z</dcterms:created>
  <dcterms:modified xsi:type="dcterms:W3CDTF">2023-01-17T08:01:15Z</dcterms:modified>
</cp:coreProperties>
</file>