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857" r:id="rId1"/>
  </p:sldMasterIdLst>
  <p:notesMasterIdLst>
    <p:notesMasterId r:id="rId46"/>
  </p:notesMasterIdLst>
  <p:handoutMasterIdLst>
    <p:handoutMasterId r:id="rId47"/>
  </p:handoutMasterIdLst>
  <p:sldIdLst>
    <p:sldId id="516" r:id="rId2"/>
    <p:sldId id="335" r:id="rId3"/>
    <p:sldId id="581" r:id="rId4"/>
    <p:sldId id="537" r:id="rId5"/>
    <p:sldId id="562" r:id="rId6"/>
    <p:sldId id="538" r:id="rId7"/>
    <p:sldId id="539" r:id="rId8"/>
    <p:sldId id="603" r:id="rId9"/>
    <p:sldId id="604" r:id="rId10"/>
    <p:sldId id="564" r:id="rId11"/>
    <p:sldId id="565" r:id="rId12"/>
    <p:sldId id="566" r:id="rId13"/>
    <p:sldId id="601" r:id="rId14"/>
    <p:sldId id="569" r:id="rId15"/>
    <p:sldId id="567" r:id="rId16"/>
    <p:sldId id="568" r:id="rId17"/>
    <p:sldId id="574" r:id="rId18"/>
    <p:sldId id="606" r:id="rId19"/>
    <p:sldId id="607" r:id="rId20"/>
    <p:sldId id="540" r:id="rId21"/>
    <p:sldId id="579" r:id="rId22"/>
    <p:sldId id="608" r:id="rId23"/>
    <p:sldId id="580" r:id="rId24"/>
    <p:sldId id="555" r:id="rId25"/>
    <p:sldId id="557" r:id="rId26"/>
    <p:sldId id="609" r:id="rId27"/>
    <p:sldId id="610" r:id="rId28"/>
    <p:sldId id="602" r:id="rId29"/>
    <p:sldId id="588" r:id="rId30"/>
    <p:sldId id="613" r:id="rId31"/>
    <p:sldId id="614" r:id="rId32"/>
    <p:sldId id="589" r:id="rId33"/>
    <p:sldId id="590" r:id="rId34"/>
    <p:sldId id="591" r:id="rId35"/>
    <p:sldId id="592" r:id="rId36"/>
    <p:sldId id="593" r:id="rId37"/>
    <p:sldId id="594" r:id="rId38"/>
    <p:sldId id="595" r:id="rId39"/>
    <p:sldId id="596" r:id="rId40"/>
    <p:sldId id="597" r:id="rId41"/>
    <p:sldId id="611" r:id="rId42"/>
    <p:sldId id="599" r:id="rId43"/>
    <p:sldId id="600" r:id="rId44"/>
    <p:sldId id="584" r:id="rId45"/>
  </p:sldIdLst>
  <p:sldSz cx="12192000" cy="6858000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9797"/>
    <a:srgbClr val="EE7EA6"/>
    <a:srgbClr val="EEB42D"/>
    <a:srgbClr val="E3CD74"/>
    <a:srgbClr val="EADB9A"/>
    <a:srgbClr val="EED410"/>
    <a:srgbClr val="A898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50" autoAdjust="0"/>
    <p:restoredTop sz="95377" autoAdjust="0"/>
  </p:normalViewPr>
  <p:slideViewPr>
    <p:cSldViewPr>
      <p:cViewPr varScale="1">
        <p:scale>
          <a:sx n="115" d="100"/>
          <a:sy n="115" d="100"/>
        </p:scale>
        <p:origin x="702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3197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1.xml"/><Relationship Id="rId2" Type="http://schemas.openxmlformats.org/officeDocument/2006/relationships/slide" Target="slides/slide30.xml"/><Relationship Id="rId1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0" tIns="49521" rIns="99040" bIns="49521" rtlCol="0"/>
          <a:lstStyle>
            <a:lvl1pPr algn="l" eaLnBrk="1" hangingPunct="1">
              <a:defRPr sz="1300"/>
            </a:lvl1pPr>
          </a:lstStyle>
          <a:p>
            <a:pPr>
              <a:defRPr/>
            </a:pPr>
            <a:r>
              <a:rPr lang="en-US" altLang="zh-TW"/>
              <a:t>【</a:t>
            </a:r>
            <a:r>
              <a:rPr lang="zh-TW" altLang="en-US"/>
              <a:t>圖書資源利用</a:t>
            </a:r>
            <a:r>
              <a:rPr lang="en-US" altLang="zh-TW"/>
              <a:t>】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0" tIns="49521" rIns="99040" bIns="49521" rtlCol="0"/>
          <a:lstStyle>
            <a:lvl1pPr algn="r" eaLnBrk="1" hangingPunct="1">
              <a:defRPr sz="1300"/>
            </a:lvl1pPr>
          </a:lstStyle>
          <a:p>
            <a:pPr>
              <a:defRPr/>
            </a:pPr>
            <a:fld id="{6209B0D4-68A5-4B3F-9A73-57A01807B919}" type="datetime1">
              <a:rPr lang="zh-TW" altLang="en-US" smtClean="0"/>
              <a:t>2024/9/9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0" tIns="49521" rIns="99040" bIns="49521" rtlCol="0" anchor="b"/>
          <a:lstStyle>
            <a:lvl1pPr algn="l" eaLnBrk="1" hangingPunct="1">
              <a:defRPr sz="13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0" tIns="49521" rIns="99040" bIns="49521" rtlCol="0" anchor="b"/>
          <a:lstStyle>
            <a:lvl1pPr algn="r" eaLnBrk="1" hangingPunct="1">
              <a:defRPr sz="1300"/>
            </a:lvl1pPr>
          </a:lstStyle>
          <a:p>
            <a:pPr>
              <a:defRPr/>
            </a:pPr>
            <a:fld id="{321833E6-0530-473C-986D-5A48BFC19AC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6630445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0" tIns="49521" rIns="99040" bIns="49521" rtlCol="0"/>
          <a:lstStyle>
            <a:lvl1pPr algn="l" eaLnBrk="0" hangingPunct="0">
              <a:defRPr kumimoji="0" sz="1300">
                <a:ea typeface="+mn-ea"/>
              </a:defRPr>
            </a:lvl1pPr>
          </a:lstStyle>
          <a:p>
            <a:pPr>
              <a:defRPr/>
            </a:pPr>
            <a:r>
              <a:rPr lang="en-US" altLang="zh-TW"/>
              <a:t>【</a:t>
            </a:r>
            <a:r>
              <a:rPr lang="zh-TW" altLang="en-US"/>
              <a:t>圖書資源利用</a:t>
            </a:r>
            <a:r>
              <a:rPr lang="en-US" altLang="zh-TW"/>
              <a:t>】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0" tIns="49521" rIns="99040" bIns="49521" rtlCol="0"/>
          <a:lstStyle>
            <a:lvl1pPr algn="r" eaLnBrk="0" hangingPunct="0">
              <a:defRPr kumimoji="0" sz="1300">
                <a:ea typeface="+mn-ea"/>
              </a:defRPr>
            </a:lvl1pPr>
          </a:lstStyle>
          <a:p>
            <a:pPr>
              <a:defRPr/>
            </a:pPr>
            <a:fld id="{DD3922D9-B003-48C2-9375-0D6633648F40}" type="datetime1">
              <a:rPr lang="zh-TW" altLang="en-US" smtClean="0"/>
              <a:t>2024/9/9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9938"/>
            <a:ext cx="6816725" cy="3835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0" tIns="49521" rIns="99040" bIns="49521" rtlCol="0" anchor="ctr"/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3750"/>
          </a:xfrm>
          <a:prstGeom prst="rect">
            <a:avLst/>
          </a:prstGeom>
        </p:spPr>
        <p:txBody>
          <a:bodyPr vert="horz" lIns="99040" tIns="49521" rIns="99040" bIns="49521" rtlCol="0">
            <a:normAutofit/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0" tIns="49521" rIns="99040" bIns="49521" rtlCol="0" anchor="b"/>
          <a:lstStyle>
            <a:lvl1pPr algn="l" eaLnBrk="0" hangingPunct="0">
              <a:defRPr kumimoji="0" sz="1300"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0" tIns="49521" rIns="99040" bIns="49521" rtlCol="0" anchor="b"/>
          <a:lstStyle>
            <a:lvl1pPr algn="r" eaLnBrk="0" hangingPunct="0">
              <a:defRPr kumimoji="0" sz="1300">
                <a:ea typeface="+mn-ea"/>
              </a:defRPr>
            </a:lvl1pPr>
          </a:lstStyle>
          <a:p>
            <a:pPr>
              <a:defRPr/>
            </a:pPr>
            <a:fld id="{6619A1FD-7839-4059-AE0A-4BE147715A2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912117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.ttu.edu.tw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FD1468F-5BB9-4B2A-B898-537348E1C43B}" type="slidenum">
              <a:rPr lang="en-US" altLang="zh-TW" smtClean="0"/>
              <a:pPr>
                <a:defRPr/>
              </a:pPr>
              <a:t>1</a:t>
            </a:fld>
            <a:endParaRPr lang="en-US" altLang="zh-TW" smtClean="0"/>
          </a:p>
        </p:txBody>
      </p:sp>
      <p:sp>
        <p:nvSpPr>
          <p:cNvPr id="18436" name="Rectangle 7"/>
          <p:cNvSpPr txBox="1">
            <a:spLocks noGrp="1" noChangeArrowheads="1"/>
          </p:cNvSpPr>
          <p:nvPr/>
        </p:nvSpPr>
        <p:spPr bwMode="auto">
          <a:xfrm>
            <a:off x="4022725" y="9721850"/>
            <a:ext cx="3074988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26" tIns="49514" rIns="99026" bIns="49514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2997579B-7AFC-4410-AAD5-F63CA8749B1F}" type="slidenum">
              <a:rPr kumimoji="0" lang="en-US" altLang="zh-TW" sz="1300">
                <a:latin typeface="Arial" panose="020B0604020202020204" pitchFamily="34" charset="0"/>
              </a:rPr>
              <a:pPr algn="r">
                <a:spcBef>
                  <a:spcPct val="0"/>
                </a:spcBef>
              </a:pPr>
              <a:t>1</a:t>
            </a:fld>
            <a:endParaRPr kumimoji="0" lang="en-US" altLang="zh-TW" sz="1300">
              <a:latin typeface="Arial" panose="020B0604020202020204" pitchFamily="34" charset="0"/>
            </a:endParaRPr>
          </a:p>
        </p:txBody>
      </p:sp>
      <p:sp>
        <p:nvSpPr>
          <p:cNvPr id="184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2875" y="769938"/>
            <a:ext cx="6816725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60925"/>
            <a:ext cx="5207000" cy="4603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dirty="0" smtClean="0"/>
          </a:p>
        </p:txBody>
      </p:sp>
      <p:sp>
        <p:nvSpPr>
          <p:cNvPr id="7" name="頁首版面配置區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【</a:t>
            </a:r>
            <a:r>
              <a:rPr lang="zh-TW" altLang="en-US"/>
              <a:t>圖書資源利用</a:t>
            </a:r>
            <a:r>
              <a:rPr lang="en-US" altLang="zh-TW"/>
              <a:t>】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3720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4249CB2-0284-4F99-8DFC-FB7D5923A134}" type="slidenum">
              <a:rPr lang="en-US" altLang="zh-TW" smtClean="0"/>
              <a:pPr>
                <a:defRPr/>
              </a:pPr>
              <a:t>11</a:t>
            </a:fld>
            <a:endParaRPr lang="en-US" altLang="zh-TW" smtClean="0"/>
          </a:p>
        </p:txBody>
      </p:sp>
      <p:sp>
        <p:nvSpPr>
          <p:cNvPr id="757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1288" y="769938"/>
            <a:ext cx="6816725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8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dirty="0" smtClean="0"/>
          </a:p>
        </p:txBody>
      </p:sp>
      <p:sp>
        <p:nvSpPr>
          <p:cNvPr id="6" name="頁首版面配置區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【</a:t>
            </a:r>
            <a:r>
              <a:rPr lang="zh-TW" altLang="en-US"/>
              <a:t>圖書資源利用</a:t>
            </a:r>
            <a:r>
              <a:rPr lang="en-US" altLang="zh-TW"/>
              <a:t>】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6201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BC84D10-29C3-430F-9C0B-B1FD3BB95BC9}" type="slidenum">
              <a:rPr lang="en-US" altLang="zh-TW" smtClean="0"/>
              <a:pPr>
                <a:defRPr/>
              </a:pPr>
              <a:t>12</a:t>
            </a:fld>
            <a:endParaRPr lang="en-US" altLang="zh-TW" smtClean="0"/>
          </a:p>
        </p:txBody>
      </p:sp>
      <p:sp>
        <p:nvSpPr>
          <p:cNvPr id="778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1288" y="769938"/>
            <a:ext cx="6816725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dirty="0" smtClean="0"/>
          </a:p>
        </p:txBody>
      </p:sp>
      <p:sp>
        <p:nvSpPr>
          <p:cNvPr id="6" name="頁首版面配置區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【</a:t>
            </a:r>
            <a:r>
              <a:rPr lang="zh-TW" altLang="en-US"/>
              <a:t>圖書資源利用</a:t>
            </a:r>
            <a:r>
              <a:rPr lang="en-US" altLang="zh-TW"/>
              <a:t>】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5896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圖像版面配置區 1">
            <a:extLst>
              <a:ext uri="{FF2B5EF4-FFF2-40B4-BE49-F238E27FC236}">
                <a16:creationId xmlns:a16="http://schemas.microsoft.com/office/drawing/2014/main" id="{0930E30C-16F1-431F-9AE8-881582F7A6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1288" y="769938"/>
            <a:ext cx="6816725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備忘稿版面配置區 2">
            <a:extLst>
              <a:ext uri="{FF2B5EF4-FFF2-40B4-BE49-F238E27FC236}">
                <a16:creationId xmlns:a16="http://schemas.microsoft.com/office/drawing/2014/main" id="{7F2EFAEA-65F2-4EE5-8F8A-529D071ED2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altLang="en-US">
              <a:ea typeface="微軟正黑體" panose="020B0604030504040204" pitchFamily="34" charset="-120"/>
            </a:endParaRPr>
          </a:p>
        </p:txBody>
      </p:sp>
      <p:sp>
        <p:nvSpPr>
          <p:cNvPr id="4" name="頁首版面配置區 3">
            <a:extLst>
              <a:ext uri="{FF2B5EF4-FFF2-40B4-BE49-F238E27FC236}">
                <a16:creationId xmlns:a16="http://schemas.microsoft.com/office/drawing/2014/main" id="{C9D3BB23-9665-45B9-9C84-80FCFDF2A5C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110-2 </a:t>
            </a:r>
            <a:r>
              <a:rPr lang="zh-TW" altLang="en-US" smtClean="0"/>
              <a:t>圖書館委員會</a:t>
            </a:r>
            <a:endParaRPr altLang="en-US"/>
          </a:p>
        </p:txBody>
      </p:sp>
      <p:sp>
        <p:nvSpPr>
          <p:cNvPr id="25605" name="日期版面配置區 4">
            <a:extLst>
              <a:ext uri="{FF2B5EF4-FFF2-40B4-BE49-F238E27FC236}">
                <a16:creationId xmlns:a16="http://schemas.microsoft.com/office/drawing/2014/main" id="{C060ED40-7B5D-4BBE-B2E9-ADF7D2DCDE9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999066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3472862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946658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4420455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500">
                <a:solidFill>
                  <a:schemeClr val="tx2"/>
                </a:solidFill>
              </a:rPr>
              <a:t>2022/6/28</a:t>
            </a:r>
            <a:endParaRPr lang="en-US" altLang="zh-TW" sz="1500">
              <a:solidFill>
                <a:schemeClr val="tx2"/>
              </a:solidFill>
              <a:ea typeface="新細明體" panose="02020500000000000000" pitchFamily="18" charset="-120"/>
            </a:endParaRPr>
          </a:p>
        </p:txBody>
      </p:sp>
      <p:sp>
        <p:nvSpPr>
          <p:cNvPr id="25606" name="投影片編號版面配置區 6">
            <a:extLst>
              <a:ext uri="{FF2B5EF4-FFF2-40B4-BE49-F238E27FC236}">
                <a16:creationId xmlns:a16="http://schemas.microsoft.com/office/drawing/2014/main" id="{AE94394A-507E-400C-ACA3-12E894A201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999066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3472862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946658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4420455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A75934-F85F-482F-9491-60F9D78C7150}" type="slidenum">
              <a:rPr lang="en-US" altLang="zh-TW" sz="1500">
                <a:solidFill>
                  <a:schemeClr val="tx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zh-TW" sz="1500">
              <a:solidFill>
                <a:schemeClr val="tx2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167147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41288" y="769938"/>
            <a:ext cx="6816725" cy="38354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【</a:t>
            </a:r>
            <a:r>
              <a:rPr lang="zh-TW" altLang="en-US" smtClean="0"/>
              <a:t>圖書資源利用</a:t>
            </a:r>
            <a:r>
              <a:rPr lang="en-US" altLang="zh-TW" smtClean="0"/>
              <a:t>】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19A1FD-7839-4059-AE0A-4BE147715A2E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45051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41288" y="769938"/>
            <a:ext cx="6816725" cy="38354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【</a:t>
            </a:r>
            <a:r>
              <a:rPr lang="zh-TW" altLang="en-US" smtClean="0"/>
              <a:t>圖書資源利用</a:t>
            </a:r>
            <a:r>
              <a:rPr lang="en-US" altLang="zh-TW" smtClean="0"/>
              <a:t>】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19A1FD-7839-4059-AE0A-4BE147715A2E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32780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41288" y="769938"/>
            <a:ext cx="6816725" cy="38354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【</a:t>
            </a:r>
            <a:r>
              <a:rPr lang="zh-TW" altLang="en-US" smtClean="0"/>
              <a:t>圖書資源利用</a:t>
            </a:r>
            <a:r>
              <a:rPr lang="en-US" altLang="zh-TW" smtClean="0"/>
              <a:t>】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19A1FD-7839-4059-AE0A-4BE147715A2E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41777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41288" y="769938"/>
            <a:ext cx="6816725" cy="38354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【</a:t>
            </a:r>
            <a:r>
              <a:rPr lang="zh-TW" altLang="en-US" smtClean="0"/>
              <a:t>圖書資源利用</a:t>
            </a:r>
            <a:r>
              <a:rPr lang="en-US" altLang="zh-TW" smtClean="0"/>
              <a:t>】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19A1FD-7839-4059-AE0A-4BE147715A2E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76074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圖像版面配置區 1">
            <a:extLst>
              <a:ext uri="{FF2B5EF4-FFF2-40B4-BE49-F238E27FC236}">
                <a16:creationId xmlns:a16="http://schemas.microsoft.com/office/drawing/2014/main" id="{0930E30C-16F1-431F-9AE8-881582F7A6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1288" y="769938"/>
            <a:ext cx="6816725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備忘稿版面配置區 2">
            <a:extLst>
              <a:ext uri="{FF2B5EF4-FFF2-40B4-BE49-F238E27FC236}">
                <a16:creationId xmlns:a16="http://schemas.microsoft.com/office/drawing/2014/main" id="{7F2EFAEA-65F2-4EE5-8F8A-529D071ED2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altLang="en-US">
              <a:ea typeface="微軟正黑體" panose="020B0604030504040204" pitchFamily="34" charset="-120"/>
            </a:endParaRPr>
          </a:p>
        </p:txBody>
      </p:sp>
      <p:sp>
        <p:nvSpPr>
          <p:cNvPr id="4" name="頁首版面配置區 3">
            <a:extLst>
              <a:ext uri="{FF2B5EF4-FFF2-40B4-BE49-F238E27FC236}">
                <a16:creationId xmlns:a16="http://schemas.microsoft.com/office/drawing/2014/main" id="{C9D3BB23-9665-45B9-9C84-80FCFDF2A5C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110-2 </a:t>
            </a:r>
            <a:r>
              <a:rPr lang="zh-TW" altLang="en-US" smtClean="0"/>
              <a:t>圖書館委員會</a:t>
            </a:r>
            <a:endParaRPr altLang="en-US"/>
          </a:p>
        </p:txBody>
      </p:sp>
      <p:sp>
        <p:nvSpPr>
          <p:cNvPr id="25605" name="日期版面配置區 4">
            <a:extLst>
              <a:ext uri="{FF2B5EF4-FFF2-40B4-BE49-F238E27FC236}">
                <a16:creationId xmlns:a16="http://schemas.microsoft.com/office/drawing/2014/main" id="{C060ED40-7B5D-4BBE-B2E9-ADF7D2DCDE9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999066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3472862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946658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4420455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500">
                <a:solidFill>
                  <a:schemeClr val="tx2"/>
                </a:solidFill>
              </a:rPr>
              <a:t>2022/6/28</a:t>
            </a:r>
            <a:endParaRPr lang="en-US" altLang="zh-TW" sz="1500">
              <a:solidFill>
                <a:schemeClr val="tx2"/>
              </a:solidFill>
              <a:ea typeface="新細明體" panose="02020500000000000000" pitchFamily="18" charset="-120"/>
            </a:endParaRPr>
          </a:p>
        </p:txBody>
      </p:sp>
      <p:sp>
        <p:nvSpPr>
          <p:cNvPr id="25606" name="投影片編號版面配置區 6">
            <a:extLst>
              <a:ext uri="{FF2B5EF4-FFF2-40B4-BE49-F238E27FC236}">
                <a16:creationId xmlns:a16="http://schemas.microsoft.com/office/drawing/2014/main" id="{AE94394A-507E-400C-ACA3-12E894A201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999066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3472862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946658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4420455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A75934-F85F-482F-9491-60F9D78C7150}" type="slidenum">
              <a:rPr lang="en-US" altLang="zh-TW" sz="1500">
                <a:solidFill>
                  <a:schemeClr val="tx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zh-TW" sz="1500">
              <a:solidFill>
                <a:schemeClr val="tx2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859873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41288" y="769938"/>
            <a:ext cx="6816725" cy="38354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【</a:t>
            </a:r>
            <a:r>
              <a:rPr lang="zh-TW" altLang="en-US" smtClean="0"/>
              <a:t>圖書資源利用</a:t>
            </a:r>
            <a:r>
              <a:rPr lang="en-US" altLang="zh-TW" smtClean="0"/>
              <a:t>】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19A1FD-7839-4059-AE0A-4BE147715A2E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09971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4804A4E-207C-4886-B9DF-AD00A35D7876}" type="slidenum">
              <a:rPr lang="en-US" altLang="zh-TW" smtClean="0"/>
              <a:pPr>
                <a:defRPr/>
              </a:pPr>
              <a:t>24</a:t>
            </a:fld>
            <a:endParaRPr lang="en-US" altLang="zh-TW"/>
          </a:p>
        </p:txBody>
      </p:sp>
      <p:sp>
        <p:nvSpPr>
          <p:cNvPr id="79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1288" y="769938"/>
            <a:ext cx="6816725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/>
              <a:t>‧</a:t>
            </a:r>
            <a:r>
              <a:rPr lang="zh-TW" altLang="en-US"/>
              <a:t>校園外代理伺服器設定：</a:t>
            </a:r>
            <a:r>
              <a:rPr lang="en-US" altLang="zh-TW" b="1"/>
              <a:t>proxy.ttu.edu.tw</a:t>
            </a:r>
            <a:r>
              <a:rPr lang="zh-TW" altLang="en-US" b="1"/>
              <a:t>；</a:t>
            </a:r>
            <a:r>
              <a:rPr lang="en-US" altLang="zh-TW" b="1"/>
              <a:t>port:3128</a:t>
            </a:r>
            <a:endParaRPr lang="en-US" altLang="zh-TW"/>
          </a:p>
          <a:p>
            <a:r>
              <a:rPr lang="en-US" altLang="zh-TW"/>
              <a:t>‧</a:t>
            </a:r>
            <a:r>
              <a:rPr lang="zh-TW" altLang="en-US"/>
              <a:t>帳密：</a:t>
            </a:r>
            <a:r>
              <a:rPr lang="zh-TW" altLang="en-US" b="1"/>
              <a:t>學號／自訂的密碼 </a:t>
            </a:r>
          </a:p>
        </p:txBody>
      </p:sp>
      <p:sp>
        <p:nvSpPr>
          <p:cNvPr id="6" name="頁首版面配置區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【</a:t>
            </a:r>
            <a:r>
              <a:rPr lang="zh-TW" altLang="en-US"/>
              <a:t>圖書資源利用</a:t>
            </a:r>
            <a:r>
              <a:rPr lang="en-US" altLang="zh-TW"/>
              <a:t>】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5037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41288" y="769938"/>
            <a:ext cx="6816725" cy="38354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【</a:t>
            </a:r>
            <a:r>
              <a:rPr lang="zh-TW" altLang="en-US" smtClean="0"/>
              <a:t>圖書資源利用</a:t>
            </a:r>
            <a:r>
              <a:rPr lang="en-US" altLang="zh-TW" smtClean="0"/>
              <a:t>】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19A1FD-7839-4059-AE0A-4BE147715A2E}" type="slidenum">
              <a:rPr lang="zh-TW" altLang="en-US" smtClean="0"/>
              <a:pPr>
                <a:defRPr/>
              </a:pPr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19671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4804A4E-207C-4886-B9DF-AD00A35D7876}" type="slidenum">
              <a:rPr lang="en-US" altLang="zh-TW" smtClean="0"/>
              <a:pPr>
                <a:defRPr/>
              </a:pPr>
              <a:t>25</a:t>
            </a:fld>
            <a:endParaRPr lang="en-US" altLang="zh-TW"/>
          </a:p>
        </p:txBody>
      </p:sp>
      <p:sp>
        <p:nvSpPr>
          <p:cNvPr id="79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1288" y="769938"/>
            <a:ext cx="6816725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/>
              <a:t>‧</a:t>
            </a:r>
            <a:r>
              <a:rPr lang="zh-TW" altLang="en-US"/>
              <a:t>校園外代理伺服器設定：</a:t>
            </a:r>
            <a:r>
              <a:rPr lang="en-US" altLang="zh-TW" b="1"/>
              <a:t>proxy.ttu.edu.tw</a:t>
            </a:r>
            <a:r>
              <a:rPr lang="zh-TW" altLang="en-US" b="1"/>
              <a:t>；</a:t>
            </a:r>
            <a:r>
              <a:rPr lang="en-US" altLang="zh-TW" b="1"/>
              <a:t>port:3128</a:t>
            </a:r>
            <a:endParaRPr lang="en-US" altLang="zh-TW"/>
          </a:p>
          <a:p>
            <a:r>
              <a:rPr lang="en-US" altLang="zh-TW"/>
              <a:t>‧</a:t>
            </a:r>
            <a:r>
              <a:rPr lang="zh-TW" altLang="en-US"/>
              <a:t>帳密：</a:t>
            </a:r>
            <a:r>
              <a:rPr lang="zh-TW" altLang="en-US" b="1"/>
              <a:t>學號／自訂的密碼 </a:t>
            </a:r>
          </a:p>
        </p:txBody>
      </p:sp>
      <p:sp>
        <p:nvSpPr>
          <p:cNvPr id="6" name="頁首版面配置區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【</a:t>
            </a:r>
            <a:r>
              <a:rPr lang="zh-TW" altLang="en-US"/>
              <a:t>圖書資源利用</a:t>
            </a:r>
            <a:r>
              <a:rPr lang="en-US" altLang="zh-TW"/>
              <a:t>】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33080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4804A4E-207C-4886-B9DF-AD00A35D7876}" type="slidenum">
              <a:rPr lang="en-US" altLang="zh-TW" smtClean="0"/>
              <a:pPr>
                <a:defRPr/>
              </a:pPr>
              <a:t>26</a:t>
            </a:fld>
            <a:endParaRPr lang="en-US" altLang="zh-TW"/>
          </a:p>
        </p:txBody>
      </p:sp>
      <p:sp>
        <p:nvSpPr>
          <p:cNvPr id="79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1288" y="769938"/>
            <a:ext cx="6816725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/>
              <a:t>‧</a:t>
            </a:r>
            <a:r>
              <a:rPr lang="zh-TW" altLang="en-US"/>
              <a:t>校園外代理伺服器設定：</a:t>
            </a:r>
            <a:r>
              <a:rPr lang="en-US" altLang="zh-TW" b="1"/>
              <a:t>proxy.ttu.edu.tw</a:t>
            </a:r>
            <a:r>
              <a:rPr lang="zh-TW" altLang="en-US" b="1"/>
              <a:t>；</a:t>
            </a:r>
            <a:r>
              <a:rPr lang="en-US" altLang="zh-TW" b="1"/>
              <a:t>port:3128</a:t>
            </a:r>
            <a:endParaRPr lang="en-US" altLang="zh-TW"/>
          </a:p>
          <a:p>
            <a:r>
              <a:rPr lang="en-US" altLang="zh-TW"/>
              <a:t>‧</a:t>
            </a:r>
            <a:r>
              <a:rPr lang="zh-TW" altLang="en-US"/>
              <a:t>帳密：</a:t>
            </a:r>
            <a:r>
              <a:rPr lang="zh-TW" altLang="en-US" b="1"/>
              <a:t>學號／自訂的密碼 </a:t>
            </a:r>
          </a:p>
        </p:txBody>
      </p:sp>
      <p:sp>
        <p:nvSpPr>
          <p:cNvPr id="6" name="頁首版面配置區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【</a:t>
            </a:r>
            <a:r>
              <a:rPr lang="zh-TW" altLang="en-US"/>
              <a:t>圖書資源利用</a:t>
            </a:r>
            <a:r>
              <a:rPr lang="en-US" altLang="zh-TW"/>
              <a:t>】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16842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圖像版面配置區 1">
            <a:extLst>
              <a:ext uri="{FF2B5EF4-FFF2-40B4-BE49-F238E27FC236}">
                <a16:creationId xmlns:a16="http://schemas.microsoft.com/office/drawing/2014/main" id="{0930E30C-16F1-431F-9AE8-881582F7A6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1288" y="769938"/>
            <a:ext cx="6816725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備忘稿版面配置區 2">
            <a:extLst>
              <a:ext uri="{FF2B5EF4-FFF2-40B4-BE49-F238E27FC236}">
                <a16:creationId xmlns:a16="http://schemas.microsoft.com/office/drawing/2014/main" id="{7F2EFAEA-65F2-4EE5-8F8A-529D071ED2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altLang="en-US">
              <a:ea typeface="微軟正黑體" panose="020B0604030504040204" pitchFamily="34" charset="-120"/>
            </a:endParaRPr>
          </a:p>
        </p:txBody>
      </p:sp>
      <p:sp>
        <p:nvSpPr>
          <p:cNvPr id="4" name="頁首版面配置區 3">
            <a:extLst>
              <a:ext uri="{FF2B5EF4-FFF2-40B4-BE49-F238E27FC236}">
                <a16:creationId xmlns:a16="http://schemas.microsoft.com/office/drawing/2014/main" id="{C9D3BB23-9665-45B9-9C84-80FCFDF2A5C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110-2 </a:t>
            </a:r>
            <a:r>
              <a:rPr lang="zh-TW" altLang="en-US" smtClean="0"/>
              <a:t>圖書館委員會</a:t>
            </a:r>
            <a:endParaRPr altLang="en-US"/>
          </a:p>
        </p:txBody>
      </p:sp>
      <p:sp>
        <p:nvSpPr>
          <p:cNvPr id="25605" name="日期版面配置區 4">
            <a:extLst>
              <a:ext uri="{FF2B5EF4-FFF2-40B4-BE49-F238E27FC236}">
                <a16:creationId xmlns:a16="http://schemas.microsoft.com/office/drawing/2014/main" id="{C060ED40-7B5D-4BBE-B2E9-ADF7D2DCDE9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999066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3472862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946658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4420455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500">
                <a:solidFill>
                  <a:schemeClr val="tx2"/>
                </a:solidFill>
              </a:rPr>
              <a:t>2022/6/28</a:t>
            </a:r>
            <a:endParaRPr lang="en-US" altLang="zh-TW" sz="1500">
              <a:solidFill>
                <a:schemeClr val="tx2"/>
              </a:solidFill>
              <a:ea typeface="新細明體" panose="02020500000000000000" pitchFamily="18" charset="-120"/>
            </a:endParaRPr>
          </a:p>
        </p:txBody>
      </p:sp>
      <p:sp>
        <p:nvSpPr>
          <p:cNvPr id="25606" name="投影片編號版面配置區 6">
            <a:extLst>
              <a:ext uri="{FF2B5EF4-FFF2-40B4-BE49-F238E27FC236}">
                <a16:creationId xmlns:a16="http://schemas.microsoft.com/office/drawing/2014/main" id="{AE94394A-507E-400C-ACA3-12E894A201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999066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3472862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946658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4420455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A75934-F85F-482F-9491-60F9D78C7150}" type="slidenum">
              <a:rPr lang="en-US" altLang="zh-TW" sz="1500">
                <a:solidFill>
                  <a:schemeClr val="tx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altLang="zh-TW" sz="1500">
              <a:solidFill>
                <a:schemeClr val="tx2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83834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41288" y="769938"/>
            <a:ext cx="6816725" cy="38354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【</a:t>
            </a:r>
            <a:r>
              <a:rPr lang="zh-TW" altLang="en-US" smtClean="0"/>
              <a:t>圖書資源利用</a:t>
            </a:r>
            <a:r>
              <a:rPr lang="en-US" altLang="zh-TW" smtClean="0"/>
              <a:t>】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19A1FD-7839-4059-AE0A-4BE147715A2E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42397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D148D00-B097-4509-80C8-72631BD7AA68}" type="slidenum">
              <a:rPr lang="en-US" altLang="zh-TW" smtClean="0"/>
              <a:pPr>
                <a:defRPr/>
              </a:pPr>
              <a:t>29</a:t>
            </a:fld>
            <a:endParaRPr lang="en-US" altLang="zh-TW" smtClean="0"/>
          </a:p>
        </p:txBody>
      </p:sp>
      <p:sp>
        <p:nvSpPr>
          <p:cNvPr id="81924" name="Rectangle 7"/>
          <p:cNvSpPr txBox="1">
            <a:spLocks noGrp="1" noChangeArrowheads="1"/>
          </p:cNvSpPr>
          <p:nvPr/>
        </p:nvSpPr>
        <p:spPr bwMode="auto">
          <a:xfrm>
            <a:off x="4022725" y="9721850"/>
            <a:ext cx="3074988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0" tIns="49521" rIns="99040" bIns="4952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9D5C7E28-A4CB-4397-9EE5-E29A95BD2587}" type="slidenum">
              <a:rPr kumimoji="0" lang="en-US" altLang="zh-TW" sz="1300">
                <a:latin typeface="Arial" panose="020B0604020202020204" pitchFamily="34" charset="0"/>
              </a:rPr>
              <a:pPr algn="r">
                <a:spcBef>
                  <a:spcPct val="0"/>
                </a:spcBef>
              </a:pPr>
              <a:t>29</a:t>
            </a:fld>
            <a:endParaRPr kumimoji="0" lang="en-US" altLang="zh-TW" sz="1300">
              <a:latin typeface="Arial" panose="020B0604020202020204" pitchFamily="34" charset="0"/>
            </a:endParaRPr>
          </a:p>
        </p:txBody>
      </p:sp>
      <p:sp>
        <p:nvSpPr>
          <p:cNvPr id="819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92088" y="808038"/>
            <a:ext cx="6729412" cy="37861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38700"/>
            <a:ext cx="5207000" cy="4592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smtClean="0"/>
          </a:p>
        </p:txBody>
      </p:sp>
      <p:sp>
        <p:nvSpPr>
          <p:cNvPr id="7" name="頁首版面配置區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【</a:t>
            </a:r>
            <a:r>
              <a:rPr lang="zh-TW" altLang="en-US"/>
              <a:t>圖書資源利用</a:t>
            </a:r>
            <a:r>
              <a:rPr lang="en-US" altLang="zh-TW"/>
              <a:t>】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63090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D148D00-B097-4509-80C8-72631BD7AA68}" type="slidenum">
              <a:rPr lang="en-US" altLang="zh-TW" smtClean="0"/>
              <a:pPr>
                <a:defRPr/>
              </a:pPr>
              <a:t>30</a:t>
            </a:fld>
            <a:endParaRPr lang="en-US" altLang="zh-TW" smtClean="0"/>
          </a:p>
        </p:txBody>
      </p:sp>
      <p:sp>
        <p:nvSpPr>
          <p:cNvPr id="81924" name="Rectangle 7"/>
          <p:cNvSpPr txBox="1">
            <a:spLocks noGrp="1" noChangeArrowheads="1"/>
          </p:cNvSpPr>
          <p:nvPr/>
        </p:nvSpPr>
        <p:spPr bwMode="auto">
          <a:xfrm>
            <a:off x="4022725" y="9721850"/>
            <a:ext cx="3074988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0" tIns="49521" rIns="99040" bIns="4952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9D5C7E28-A4CB-4397-9EE5-E29A95BD2587}" type="slidenum">
              <a:rPr kumimoji="0" lang="en-US" altLang="zh-TW" sz="1300">
                <a:latin typeface="Arial" panose="020B0604020202020204" pitchFamily="34" charset="0"/>
              </a:rPr>
              <a:pPr algn="r">
                <a:spcBef>
                  <a:spcPct val="0"/>
                </a:spcBef>
              </a:pPr>
              <a:t>30</a:t>
            </a:fld>
            <a:endParaRPr kumimoji="0" lang="en-US" altLang="zh-TW" sz="1300">
              <a:latin typeface="Arial" panose="020B0604020202020204" pitchFamily="34" charset="0"/>
            </a:endParaRPr>
          </a:p>
        </p:txBody>
      </p:sp>
      <p:sp>
        <p:nvSpPr>
          <p:cNvPr id="819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92088" y="808038"/>
            <a:ext cx="6729412" cy="37861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38700"/>
            <a:ext cx="5207000" cy="4592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smtClean="0"/>
          </a:p>
        </p:txBody>
      </p:sp>
      <p:sp>
        <p:nvSpPr>
          <p:cNvPr id="7" name="頁首版面配置區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【</a:t>
            </a:r>
            <a:r>
              <a:rPr lang="zh-TW" altLang="en-US"/>
              <a:t>圖書資源利用</a:t>
            </a:r>
            <a:r>
              <a:rPr lang="en-US" altLang="zh-TW"/>
              <a:t>】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12005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D148D00-B097-4509-80C8-72631BD7AA68}" type="slidenum">
              <a:rPr lang="en-US" altLang="zh-TW" smtClean="0"/>
              <a:pPr>
                <a:defRPr/>
              </a:pPr>
              <a:t>31</a:t>
            </a:fld>
            <a:endParaRPr lang="en-US" altLang="zh-TW" smtClean="0"/>
          </a:p>
        </p:txBody>
      </p:sp>
      <p:sp>
        <p:nvSpPr>
          <p:cNvPr id="81924" name="Rectangle 7"/>
          <p:cNvSpPr txBox="1">
            <a:spLocks noGrp="1" noChangeArrowheads="1"/>
          </p:cNvSpPr>
          <p:nvPr/>
        </p:nvSpPr>
        <p:spPr bwMode="auto">
          <a:xfrm>
            <a:off x="4022725" y="9721850"/>
            <a:ext cx="3074988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0" tIns="49521" rIns="99040" bIns="4952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9D5C7E28-A4CB-4397-9EE5-E29A95BD2587}" type="slidenum">
              <a:rPr kumimoji="0" lang="en-US" altLang="zh-TW" sz="1300">
                <a:latin typeface="Arial" panose="020B0604020202020204" pitchFamily="34" charset="0"/>
              </a:rPr>
              <a:pPr algn="r">
                <a:spcBef>
                  <a:spcPct val="0"/>
                </a:spcBef>
              </a:pPr>
              <a:t>31</a:t>
            </a:fld>
            <a:endParaRPr kumimoji="0" lang="en-US" altLang="zh-TW" sz="1300">
              <a:latin typeface="Arial" panose="020B0604020202020204" pitchFamily="34" charset="0"/>
            </a:endParaRPr>
          </a:p>
        </p:txBody>
      </p:sp>
      <p:sp>
        <p:nvSpPr>
          <p:cNvPr id="819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92088" y="808038"/>
            <a:ext cx="6729412" cy="37861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838700"/>
            <a:ext cx="5207000" cy="4592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smtClean="0"/>
          </a:p>
        </p:txBody>
      </p:sp>
      <p:sp>
        <p:nvSpPr>
          <p:cNvPr id="7" name="頁首版面配置區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【</a:t>
            </a:r>
            <a:r>
              <a:rPr lang="zh-TW" altLang="en-US"/>
              <a:t>圖書資源利用</a:t>
            </a:r>
            <a:r>
              <a:rPr lang="en-US" altLang="zh-TW"/>
              <a:t>】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75713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41288" y="769938"/>
            <a:ext cx="6816725" cy="38354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【</a:t>
            </a:r>
            <a:r>
              <a:rPr lang="zh-TW" altLang="en-US" smtClean="0"/>
              <a:t>圖書資源利用</a:t>
            </a:r>
            <a:r>
              <a:rPr lang="en-US" altLang="zh-TW" smtClean="0"/>
              <a:t>】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19A1FD-7839-4059-AE0A-4BE147715A2E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32356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41288" y="769938"/>
            <a:ext cx="6816725" cy="38354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【</a:t>
            </a:r>
            <a:r>
              <a:rPr lang="zh-TW" altLang="en-US" smtClean="0"/>
              <a:t>圖書資源利用</a:t>
            </a:r>
            <a:r>
              <a:rPr lang="en-US" altLang="zh-TW" smtClean="0"/>
              <a:t>】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19A1FD-7839-4059-AE0A-4BE147715A2E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30593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圖像版面配置區 1">
            <a:extLst>
              <a:ext uri="{FF2B5EF4-FFF2-40B4-BE49-F238E27FC236}">
                <a16:creationId xmlns:a16="http://schemas.microsoft.com/office/drawing/2014/main" id="{0930E30C-16F1-431F-9AE8-881582F7A6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1288" y="769938"/>
            <a:ext cx="6816725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備忘稿版面配置區 2">
            <a:extLst>
              <a:ext uri="{FF2B5EF4-FFF2-40B4-BE49-F238E27FC236}">
                <a16:creationId xmlns:a16="http://schemas.microsoft.com/office/drawing/2014/main" id="{7F2EFAEA-65F2-4EE5-8F8A-529D071ED2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altLang="en-US">
              <a:ea typeface="微軟正黑體" panose="020B0604030504040204" pitchFamily="34" charset="-120"/>
            </a:endParaRPr>
          </a:p>
        </p:txBody>
      </p:sp>
      <p:sp>
        <p:nvSpPr>
          <p:cNvPr id="4" name="頁首版面配置區 3">
            <a:extLst>
              <a:ext uri="{FF2B5EF4-FFF2-40B4-BE49-F238E27FC236}">
                <a16:creationId xmlns:a16="http://schemas.microsoft.com/office/drawing/2014/main" id="{C9D3BB23-9665-45B9-9C84-80FCFDF2A5C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110-2 </a:t>
            </a:r>
            <a:r>
              <a:rPr lang="zh-TW" altLang="en-US" smtClean="0"/>
              <a:t>圖書館委員會</a:t>
            </a:r>
            <a:endParaRPr altLang="en-US"/>
          </a:p>
        </p:txBody>
      </p:sp>
      <p:sp>
        <p:nvSpPr>
          <p:cNvPr id="25605" name="日期版面配置區 4">
            <a:extLst>
              <a:ext uri="{FF2B5EF4-FFF2-40B4-BE49-F238E27FC236}">
                <a16:creationId xmlns:a16="http://schemas.microsoft.com/office/drawing/2014/main" id="{C060ED40-7B5D-4BBE-B2E9-ADF7D2DCDE9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999066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3472862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946658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4420455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500">
                <a:solidFill>
                  <a:schemeClr val="tx2"/>
                </a:solidFill>
              </a:rPr>
              <a:t>2022/6/28</a:t>
            </a:r>
            <a:endParaRPr lang="en-US" altLang="zh-TW" sz="1500">
              <a:solidFill>
                <a:schemeClr val="tx2"/>
              </a:solidFill>
              <a:ea typeface="新細明體" panose="02020500000000000000" pitchFamily="18" charset="-120"/>
            </a:endParaRPr>
          </a:p>
        </p:txBody>
      </p:sp>
      <p:sp>
        <p:nvSpPr>
          <p:cNvPr id="25606" name="投影片編號版面配置區 6">
            <a:extLst>
              <a:ext uri="{FF2B5EF4-FFF2-40B4-BE49-F238E27FC236}">
                <a16:creationId xmlns:a16="http://schemas.microsoft.com/office/drawing/2014/main" id="{AE94394A-507E-400C-ACA3-12E894A201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999066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3472862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946658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4420455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A75934-F85F-482F-9491-60F9D78C7150}" type="slidenum">
              <a:rPr lang="en-US" altLang="zh-TW" sz="1500">
                <a:solidFill>
                  <a:schemeClr val="tx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altLang="zh-TW" sz="1500">
              <a:solidFill>
                <a:schemeClr val="tx2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68308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圖像版面配置區 1">
            <a:extLst>
              <a:ext uri="{FF2B5EF4-FFF2-40B4-BE49-F238E27FC236}">
                <a16:creationId xmlns:a16="http://schemas.microsoft.com/office/drawing/2014/main" id="{0930E30C-16F1-431F-9AE8-881582F7A6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1288" y="769938"/>
            <a:ext cx="6816725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備忘稿版面配置區 2">
            <a:extLst>
              <a:ext uri="{FF2B5EF4-FFF2-40B4-BE49-F238E27FC236}">
                <a16:creationId xmlns:a16="http://schemas.microsoft.com/office/drawing/2014/main" id="{7F2EFAEA-65F2-4EE5-8F8A-529D071ED2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altLang="en-US">
              <a:ea typeface="微軟正黑體" panose="020B0604030504040204" pitchFamily="34" charset="-120"/>
            </a:endParaRPr>
          </a:p>
        </p:txBody>
      </p:sp>
      <p:sp>
        <p:nvSpPr>
          <p:cNvPr id="4" name="頁首版面配置區 3">
            <a:extLst>
              <a:ext uri="{FF2B5EF4-FFF2-40B4-BE49-F238E27FC236}">
                <a16:creationId xmlns:a16="http://schemas.microsoft.com/office/drawing/2014/main" id="{C9D3BB23-9665-45B9-9C84-80FCFDF2A5C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110-2 </a:t>
            </a:r>
            <a:r>
              <a:rPr lang="zh-TW" altLang="en-US" smtClean="0"/>
              <a:t>圖書館委員會</a:t>
            </a:r>
            <a:endParaRPr altLang="en-US"/>
          </a:p>
        </p:txBody>
      </p:sp>
      <p:sp>
        <p:nvSpPr>
          <p:cNvPr id="25605" name="日期版面配置區 4">
            <a:extLst>
              <a:ext uri="{FF2B5EF4-FFF2-40B4-BE49-F238E27FC236}">
                <a16:creationId xmlns:a16="http://schemas.microsoft.com/office/drawing/2014/main" id="{C060ED40-7B5D-4BBE-B2E9-ADF7D2DCDE9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999066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3472862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946658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4420455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500">
                <a:solidFill>
                  <a:schemeClr val="tx2"/>
                </a:solidFill>
              </a:rPr>
              <a:t>2022/6/28</a:t>
            </a:r>
            <a:endParaRPr lang="en-US" altLang="zh-TW" sz="1500">
              <a:solidFill>
                <a:schemeClr val="tx2"/>
              </a:solidFill>
              <a:ea typeface="新細明體" panose="02020500000000000000" pitchFamily="18" charset="-120"/>
            </a:endParaRPr>
          </a:p>
        </p:txBody>
      </p:sp>
      <p:sp>
        <p:nvSpPr>
          <p:cNvPr id="25606" name="投影片編號版面配置區 6">
            <a:extLst>
              <a:ext uri="{FF2B5EF4-FFF2-40B4-BE49-F238E27FC236}">
                <a16:creationId xmlns:a16="http://schemas.microsoft.com/office/drawing/2014/main" id="{AE94394A-507E-400C-ACA3-12E894A201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999066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3472862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946658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4420455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A75934-F85F-482F-9491-60F9D78C7150}" type="slidenum">
              <a:rPr lang="en-US" altLang="zh-TW" sz="1500">
                <a:solidFill>
                  <a:schemeClr val="tx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zh-TW" sz="1500">
              <a:solidFill>
                <a:schemeClr val="tx2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33580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41288" y="769938"/>
            <a:ext cx="6816725" cy="38354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【</a:t>
            </a:r>
            <a:r>
              <a:rPr lang="zh-TW" altLang="en-US" smtClean="0"/>
              <a:t>圖書資源利用</a:t>
            </a:r>
            <a:r>
              <a:rPr lang="en-US" altLang="zh-TW" smtClean="0"/>
              <a:t>】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19A1FD-7839-4059-AE0A-4BE147715A2E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81635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41288" y="769938"/>
            <a:ext cx="6816725" cy="38354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【</a:t>
            </a:r>
            <a:r>
              <a:rPr lang="zh-TW" altLang="en-US" smtClean="0"/>
              <a:t>圖書資源利用</a:t>
            </a:r>
            <a:r>
              <a:rPr lang="en-US" altLang="zh-TW" smtClean="0"/>
              <a:t>】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19A1FD-7839-4059-AE0A-4BE147715A2E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731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圖像版面配置區 1">
            <a:extLst>
              <a:ext uri="{FF2B5EF4-FFF2-40B4-BE49-F238E27FC236}">
                <a16:creationId xmlns:a16="http://schemas.microsoft.com/office/drawing/2014/main" id="{0930E30C-16F1-431F-9AE8-881582F7A6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1288" y="769938"/>
            <a:ext cx="6816725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備忘稿版面配置區 2">
            <a:extLst>
              <a:ext uri="{FF2B5EF4-FFF2-40B4-BE49-F238E27FC236}">
                <a16:creationId xmlns:a16="http://schemas.microsoft.com/office/drawing/2014/main" id="{7F2EFAEA-65F2-4EE5-8F8A-529D071ED2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altLang="en-US">
              <a:ea typeface="微軟正黑體" panose="020B0604030504040204" pitchFamily="34" charset="-120"/>
            </a:endParaRPr>
          </a:p>
        </p:txBody>
      </p:sp>
      <p:sp>
        <p:nvSpPr>
          <p:cNvPr id="4" name="頁首版面配置區 3">
            <a:extLst>
              <a:ext uri="{FF2B5EF4-FFF2-40B4-BE49-F238E27FC236}">
                <a16:creationId xmlns:a16="http://schemas.microsoft.com/office/drawing/2014/main" id="{C9D3BB23-9665-45B9-9C84-80FCFDF2A5C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110-2 </a:t>
            </a:r>
            <a:r>
              <a:rPr lang="zh-TW" altLang="en-US" smtClean="0"/>
              <a:t>圖書館委員會</a:t>
            </a:r>
            <a:endParaRPr altLang="en-US"/>
          </a:p>
        </p:txBody>
      </p:sp>
      <p:sp>
        <p:nvSpPr>
          <p:cNvPr id="25605" name="日期版面配置區 4">
            <a:extLst>
              <a:ext uri="{FF2B5EF4-FFF2-40B4-BE49-F238E27FC236}">
                <a16:creationId xmlns:a16="http://schemas.microsoft.com/office/drawing/2014/main" id="{C060ED40-7B5D-4BBE-B2E9-ADF7D2DCDE9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999066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3472862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946658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4420455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500">
                <a:solidFill>
                  <a:schemeClr val="tx2"/>
                </a:solidFill>
              </a:rPr>
              <a:t>2022/6/28</a:t>
            </a:r>
            <a:endParaRPr lang="en-US" altLang="zh-TW" sz="1500">
              <a:solidFill>
                <a:schemeClr val="tx2"/>
              </a:solidFill>
              <a:ea typeface="新細明體" panose="02020500000000000000" pitchFamily="18" charset="-120"/>
            </a:endParaRPr>
          </a:p>
        </p:txBody>
      </p:sp>
      <p:sp>
        <p:nvSpPr>
          <p:cNvPr id="25606" name="投影片編號版面配置區 6">
            <a:extLst>
              <a:ext uri="{FF2B5EF4-FFF2-40B4-BE49-F238E27FC236}">
                <a16:creationId xmlns:a16="http://schemas.microsoft.com/office/drawing/2014/main" id="{AE94394A-507E-400C-ACA3-12E894A201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defTabSz="1214103"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999066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3472862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946658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4420455" indent="-630084" defTabSz="121410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A75934-F85F-482F-9491-60F9D78C7150}" type="slidenum">
              <a:rPr lang="en-US" altLang="zh-TW" sz="1500">
                <a:solidFill>
                  <a:schemeClr val="tx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altLang="zh-TW" sz="1500">
              <a:solidFill>
                <a:schemeClr val="tx2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86740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6C82F7B-C5CC-4A94-B4F6-F3AE6254DB52}" type="slidenum">
              <a:rPr lang="en-US" altLang="zh-TW" smtClean="0"/>
              <a:pPr>
                <a:defRPr/>
              </a:pPr>
              <a:t>4</a:t>
            </a:fld>
            <a:endParaRPr lang="en-US" altLang="zh-TW" smtClean="0"/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1288" y="769938"/>
            <a:ext cx="6816725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TW" sz="1200" cap="none" dirty="0" smtClean="0">
                <a:hlinkClick r:id="rId3"/>
              </a:rPr>
              <a:t>https://library.ttu.edu.tw</a:t>
            </a:r>
            <a:endParaRPr lang="zh-TW" altLang="en-US" dirty="0" smtClean="0"/>
          </a:p>
        </p:txBody>
      </p:sp>
      <p:sp>
        <p:nvSpPr>
          <p:cNvPr id="6" name="頁首版面配置區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【</a:t>
            </a:r>
            <a:r>
              <a:rPr lang="zh-TW" altLang="en-US"/>
              <a:t>圖書資源利用</a:t>
            </a:r>
            <a:r>
              <a:rPr lang="en-US" altLang="zh-TW"/>
              <a:t>】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2947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41288" y="769938"/>
            <a:ext cx="6816725" cy="38354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【</a:t>
            </a:r>
            <a:r>
              <a:rPr lang="zh-TW" altLang="en-US" smtClean="0"/>
              <a:t>圖書資源利用</a:t>
            </a:r>
            <a:r>
              <a:rPr lang="en-US" altLang="zh-TW" smtClean="0"/>
              <a:t>】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19A1FD-7839-4059-AE0A-4BE147715A2E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1056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41288" y="769938"/>
            <a:ext cx="6816725" cy="38354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【</a:t>
            </a:r>
            <a:r>
              <a:rPr lang="zh-TW" altLang="en-US" smtClean="0"/>
              <a:t>圖書資源利用</a:t>
            </a:r>
            <a:r>
              <a:rPr lang="en-US" altLang="zh-TW" smtClean="0"/>
              <a:t>】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19A1FD-7839-4059-AE0A-4BE147715A2E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5906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41288" y="769938"/>
            <a:ext cx="6816725" cy="38354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【</a:t>
            </a:r>
            <a:r>
              <a:rPr lang="zh-TW" altLang="en-US" smtClean="0"/>
              <a:t>圖書資源利用</a:t>
            </a:r>
            <a:r>
              <a:rPr lang="en-US" altLang="zh-TW" smtClean="0"/>
              <a:t>】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19A1FD-7839-4059-AE0A-4BE147715A2E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9878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41288" y="769938"/>
            <a:ext cx="6816725" cy="38354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【</a:t>
            </a:r>
            <a:r>
              <a:rPr lang="zh-TW" altLang="en-US" smtClean="0"/>
              <a:t>圖書資源利用</a:t>
            </a:r>
            <a:r>
              <a:rPr lang="en-US" altLang="zh-TW" smtClean="0"/>
              <a:t>】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19A1FD-7839-4059-AE0A-4BE147715A2E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5998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93F6CE3-2D2F-4C14-A4B1-FE6C6D75496B}" type="slidenum">
              <a:rPr lang="en-US" altLang="zh-TW" smtClean="0"/>
              <a:pPr>
                <a:defRPr/>
              </a:pPr>
              <a:t>10</a:t>
            </a:fld>
            <a:endParaRPr lang="en-US" altLang="zh-TW" smtClean="0"/>
          </a:p>
        </p:txBody>
      </p:sp>
      <p:sp>
        <p:nvSpPr>
          <p:cNvPr id="737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41288" y="769938"/>
            <a:ext cx="6816725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6" name="頁首版面配置區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【</a:t>
            </a:r>
            <a:r>
              <a:rPr lang="zh-TW" altLang="en-US"/>
              <a:t>圖書資源利用</a:t>
            </a:r>
            <a:r>
              <a:rPr lang="en-US" altLang="zh-TW"/>
              <a:t>】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1627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22DDBC-5C54-4867-8C36-33E7484C7A04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749216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9BB312-8292-4BDF-BAEA-5B3F0F166DC6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35178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1DEC9D-8539-4387-A564-3A82E21E1542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82672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標題及圖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31371" y="260648"/>
            <a:ext cx="11617291" cy="1008112"/>
          </a:xfr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zh-TW" altLang="en-US" sz="4000" kern="1200" dirty="0">
                <a:solidFill>
                  <a:srgbClr val="EEB42D"/>
                </a:solidFill>
                <a:effectLst/>
                <a:latin typeface="王漢宗中行書繁" pitchFamily="2" charset="-120"/>
                <a:ea typeface="王漢宗中行書繁" pitchFamily="2" charset="-120"/>
                <a:cs typeface="+mn-cs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圖表版面配置區 2"/>
          <p:cNvSpPr>
            <a:spLocks noGrp="1"/>
          </p:cNvSpPr>
          <p:nvPr>
            <p:ph type="chart" idx="1"/>
          </p:nvPr>
        </p:nvSpPr>
        <p:spPr>
          <a:xfrm>
            <a:off x="1117601" y="1268413"/>
            <a:ext cx="10257367" cy="4608512"/>
          </a:xfrm>
        </p:spPr>
        <p:txBody>
          <a:bodyPr/>
          <a:lstStyle>
            <a:lvl1pPr>
              <a:defRPr>
                <a:latin typeface="標楷體" pitchFamily="65" charset="-120"/>
                <a:ea typeface="標楷體" pitchFamily="65" charset="-120"/>
              </a:defRPr>
            </a:lvl1pPr>
          </a:lstStyle>
          <a:p>
            <a:pPr lvl="0"/>
            <a:endParaRPr lang="zh-TW" altLang="en-US" noProof="0" smtClean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31801" y="6324600"/>
            <a:ext cx="768351" cy="304800"/>
          </a:xfrm>
        </p:spPr>
        <p:txBody>
          <a:bodyPr/>
          <a:lstStyle>
            <a:lvl1pPr>
              <a:defRPr>
                <a:latin typeface="標楷體" pitchFamily="65" charset="-120"/>
                <a:ea typeface="標楷體" pitchFamily="65" charset="-120"/>
              </a:defRPr>
            </a:lvl1pPr>
          </a:lstStyle>
          <a:p>
            <a:pPr>
              <a:defRPr/>
            </a:pPr>
            <a:fld id="{2059B4CC-3EC0-4448-93B7-7FBF5187E1D1}" type="slidenum">
              <a:rPr lang="zh-TW" altLang="zh-TW"/>
              <a:pPr>
                <a:defRPr/>
              </a:pPr>
              <a:t>‹#›</a:t>
            </a:fld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2036967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67C7B8-CE24-4A2D-8206-2E53EA4C0708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613683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6CAB1A-1EF1-4A3C-82AD-22A3EDFAFD68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3410587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737F09-6035-4E2F-992E-E9E8E0A287DC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61060249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C3E8C9-9118-427C-8C7D-AB8AA8DCBEEE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974144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C098B-FCF6-4668-8B95-F6FD8F40F49B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973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9BCBC6-76CC-4D69-B9C0-07B07041852C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317513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86BAB-074A-4F8E-A4E0-C18E1FE6BD25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82398979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EB7BE2-0285-4E12-B787-AF84AFA08069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64829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404664"/>
            <a:ext cx="7729728" cy="864096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1384" y="1412776"/>
            <a:ext cx="11161240" cy="5040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6600" y="63093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B6CAB1A-1EF1-4A3C-82AD-22A3EDFAFD68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82213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8" r:id="rId1"/>
    <p:sldLayoutId id="2147484859" r:id="rId2"/>
    <p:sldLayoutId id="2147484860" r:id="rId3"/>
    <p:sldLayoutId id="2147484861" r:id="rId4"/>
    <p:sldLayoutId id="2147484862" r:id="rId5"/>
    <p:sldLayoutId id="2147484863" r:id="rId6"/>
    <p:sldLayoutId id="2147484864" r:id="rId7"/>
    <p:sldLayoutId id="2147484865" r:id="rId8"/>
    <p:sldLayoutId id="2147484866" r:id="rId9"/>
    <p:sldLayoutId id="2147484867" r:id="rId10"/>
    <p:sldLayoutId id="2147484868" r:id="rId11"/>
    <p:sldLayoutId id="2147484869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ritibooks.com/Home/Index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iritibooks.com/Other/Newbie?NewbieType=2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taebc.ebook.hyread.com.tw/" TargetMode="External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aebc.ebook.hyread.com.tw/Template/RWD3.0/download.jsp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reading.udn.com/udnlib/ttu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bookchoice.lib.ntnu.edu.tw/search.jsp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library.thekono.com/ttu/libraries/chines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.ttu.edu.tw/p/412-1015-1596.php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13.ttu.edu.tw/var/file/15/1015/img/196/226401948.pdf" TargetMode="Externa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libacq.ttu.edu.tw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ndds.stpi.narl.org.tw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.ttu.edu.tw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ebpac.lib.ttu.edu.tw:81/ipac20/ipac.jsp?session=112I09046X2T8.7&amp;profile=tit&amp;menu=search&amp;ts=1124090463234#focus" TargetMode="Externa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ilearn.ttu.edu.tw/course/23071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.ttu.edu.tw/var/file/15/1015/img/211/etcolor.jpg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irsi.ttu.edu.tw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irsi.ttu.edu.tw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TW" sz="4800" dirty="0" smtClean="0">
                <a:latin typeface="源泉圓體 B" panose="020B0800000000000000" pitchFamily="34" charset="-120"/>
                <a:ea typeface="源泉圓體 B" panose="020B0800000000000000" pitchFamily="34" charset="-120"/>
              </a:rPr>
              <a:t>113</a:t>
            </a:r>
            <a:r>
              <a:rPr lang="zh-TW" altLang="en-US" sz="4800" dirty="0" smtClean="0">
                <a:latin typeface="源泉圓體 B" panose="020B0800000000000000" pitchFamily="34" charset="-120"/>
                <a:ea typeface="源泉圓體 B" panose="020B0800000000000000" pitchFamily="34" charset="-120"/>
              </a:rPr>
              <a:t>學年</a:t>
            </a:r>
            <a:r>
              <a:rPr lang="zh-TW" altLang="en-US" sz="4800" dirty="0" smtClean="0">
                <a:latin typeface="源泉圓體 B" panose="020B0800000000000000" pitchFamily="34" charset="-120"/>
                <a:ea typeface="源泉圓體 B" panose="020B0800000000000000" pitchFamily="34" charset="-120"/>
              </a:rPr>
              <a:t>圖書資源利用課程</a:t>
            </a:r>
            <a:endParaRPr lang="zh-TW" altLang="en-US" sz="4800" dirty="0">
              <a:latin typeface="源泉圓體 B" panose="020B0800000000000000" pitchFamily="34" charset="-120"/>
              <a:ea typeface="源泉圓體 B" panose="020B0800000000000000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783632" y="5013176"/>
            <a:ext cx="6801612" cy="1224136"/>
          </a:xfrm>
        </p:spPr>
        <p:txBody>
          <a:bodyPr anchor="ctr">
            <a:normAutofit/>
          </a:bodyPr>
          <a:lstStyle/>
          <a:p>
            <a:r>
              <a:rPr lang="zh-TW" altLang="en-US" sz="2400" dirty="0" smtClean="0"/>
              <a:t>大同大學圖書資訊處 圖書服務組</a:t>
            </a:r>
            <a:endParaRPr lang="en-US" altLang="zh-TW" sz="2400" dirty="0" smtClean="0"/>
          </a:p>
          <a:p>
            <a:r>
              <a:rPr lang="en-US" altLang="zh-TW" sz="2400" dirty="0" smtClean="0"/>
              <a:t>113</a:t>
            </a:r>
            <a:r>
              <a:rPr lang="zh-TW" altLang="en-US" sz="2400" dirty="0" smtClean="0"/>
              <a:t>年</a:t>
            </a:r>
            <a:r>
              <a:rPr lang="en-US" altLang="zh-TW" sz="2400" dirty="0"/>
              <a:t>9</a:t>
            </a:r>
            <a:r>
              <a:rPr lang="zh-TW" altLang="en-US" sz="2400" dirty="0" smtClean="0"/>
              <a:t>月</a:t>
            </a:r>
            <a:endParaRPr lang="zh-TW" altLang="en-US" sz="2400" dirty="0"/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1492250" y="6092825"/>
            <a:ext cx="9175750" cy="6492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lang="en-US" altLang="zh-TW" sz="4000" kern="1200" dirty="0">
                <a:solidFill>
                  <a:srgbClr val="EEB42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王漢宗中行書繁" pitchFamily="2" charset="-120"/>
                <a:ea typeface="王漢宗中行書繁" pitchFamily="2" charset="-120"/>
                <a:cs typeface="+mn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4000">
                <a:solidFill>
                  <a:srgbClr val="EEB42D"/>
                </a:solidFill>
                <a:latin typeface="王漢宗中行書繁" pitchFamily="2" charset="-120"/>
                <a:ea typeface="王漢宗中行書繁" pitchFamily="2" charset="-12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4000">
                <a:solidFill>
                  <a:srgbClr val="EEB42D"/>
                </a:solidFill>
                <a:latin typeface="王漢宗中行書繁" pitchFamily="2" charset="-120"/>
                <a:ea typeface="王漢宗中行書繁" pitchFamily="2" charset="-12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4000">
                <a:solidFill>
                  <a:srgbClr val="EEB42D"/>
                </a:solidFill>
                <a:latin typeface="王漢宗中行書繁" pitchFamily="2" charset="-120"/>
                <a:ea typeface="王漢宗中行書繁" pitchFamily="2" charset="-12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4000">
                <a:solidFill>
                  <a:srgbClr val="EEB42D"/>
                </a:solidFill>
                <a:latin typeface="王漢宗中行書繁" pitchFamily="2" charset="-120"/>
                <a:ea typeface="王漢宗中行書繁" pitchFamily="2" charset="-12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>
              <a:defRPr/>
            </a:pPr>
            <a:endParaRPr kumimoji="0"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副標題 2"/>
          <p:cNvSpPr txBox="1">
            <a:spLocks/>
          </p:cNvSpPr>
          <p:nvPr/>
        </p:nvSpPr>
        <p:spPr>
          <a:xfrm>
            <a:off x="4243921" y="1998544"/>
            <a:ext cx="3672408" cy="596874"/>
          </a:xfrm>
          <a:prstGeom prst="rect">
            <a:avLst/>
          </a:prstGeom>
          <a:solidFill>
            <a:schemeClr val="tx2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zh-TW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25"/>
          <a:stretch/>
        </p:blipFill>
        <p:spPr>
          <a:xfrm>
            <a:off x="1775520" y="1411843"/>
            <a:ext cx="8909456" cy="5321640"/>
          </a:xfrm>
          <a:prstGeom prst="rect">
            <a:avLst/>
          </a:prstGeom>
        </p:spPr>
      </p:pic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電子資源查詢系統</a:t>
            </a:r>
            <a:r>
              <a:rPr lang="en-US" altLang="zh-TW" dirty="0"/>
              <a:t>-</a:t>
            </a:r>
            <a:r>
              <a:rPr lang="zh-TW" altLang="en-US" dirty="0"/>
              <a:t>資料庫</a:t>
            </a:r>
          </a:p>
        </p:txBody>
      </p:sp>
      <p:sp>
        <p:nvSpPr>
          <p:cNvPr id="7270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>
              <a:buNone/>
            </a:pPr>
            <a:r>
              <a:rPr lang="en-US" altLang="zh-TW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zh-TW" altLang="zh-TW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88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0498" y="4116586"/>
            <a:ext cx="1130300" cy="334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3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4396" y="4117603"/>
            <a:ext cx="1234303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42" name="Rectangle 10"/>
          <p:cNvSpPr>
            <a:spLocks noChangeArrowheads="1"/>
          </p:cNvSpPr>
          <p:nvPr/>
        </p:nvSpPr>
        <p:spPr bwMode="auto">
          <a:xfrm>
            <a:off x="2013229" y="3855969"/>
            <a:ext cx="1058435" cy="451889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zh-TW" altLang="en-US" sz="1800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48843" name="Rectangle 11"/>
          <p:cNvSpPr>
            <a:spLocks noChangeArrowheads="1"/>
          </p:cNvSpPr>
          <p:nvPr/>
        </p:nvSpPr>
        <p:spPr bwMode="auto">
          <a:xfrm>
            <a:off x="3350878" y="3842552"/>
            <a:ext cx="1116021" cy="447439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zh-TW" altLang="en-US" sz="1800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48844" name="Rectangle 12"/>
          <p:cNvSpPr>
            <a:spLocks noChangeArrowheads="1"/>
          </p:cNvSpPr>
          <p:nvPr/>
        </p:nvSpPr>
        <p:spPr bwMode="auto">
          <a:xfrm>
            <a:off x="4623356" y="3842552"/>
            <a:ext cx="1117442" cy="378536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zh-TW" altLang="en-US" sz="1800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48845" name="Rectangle 13"/>
          <p:cNvSpPr>
            <a:spLocks noChangeArrowheads="1"/>
          </p:cNvSpPr>
          <p:nvPr/>
        </p:nvSpPr>
        <p:spPr bwMode="auto">
          <a:xfrm>
            <a:off x="5898774" y="3842552"/>
            <a:ext cx="1219925" cy="306528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zh-TW" altLang="en-US" sz="1800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9696" y="4139251"/>
            <a:ext cx="1132020" cy="296215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7122" y="4149080"/>
            <a:ext cx="1064541" cy="555413"/>
          </a:xfrm>
          <a:prstGeom prst="rect">
            <a:avLst/>
          </a:prstGeom>
        </p:spPr>
      </p:pic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1919536" y="3467035"/>
            <a:ext cx="5240762" cy="707886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kumimoji="0" lang="en-US" altLang="zh-TW" sz="2200" dirty="0">
                <a:solidFill>
                  <a:srgbClr val="C00000"/>
                </a:solidFill>
                <a:latin typeface="源泉圓體 M" panose="020B0600000000000000" pitchFamily="34" charset="-120"/>
                <a:ea typeface="源泉圓體 M" panose="020B0600000000000000" pitchFamily="34" charset="-120"/>
              </a:rPr>
              <a:t>4</a:t>
            </a:r>
            <a:r>
              <a:rPr kumimoji="0" lang="zh-TW" altLang="en-US" sz="2200" dirty="0">
                <a:solidFill>
                  <a:srgbClr val="C00000"/>
                </a:solidFill>
                <a:latin typeface="源泉圓體 M" panose="020B0600000000000000" pitchFamily="34" charset="-120"/>
                <a:ea typeface="源泉圓體 M" panose="020B0600000000000000" pitchFamily="34" charset="-120"/>
              </a:rPr>
              <a:t>種 瀏覽</a:t>
            </a:r>
            <a:r>
              <a:rPr kumimoji="0" lang="zh-TW" altLang="en-US" sz="2200" dirty="0" smtClean="0">
                <a:solidFill>
                  <a:srgbClr val="C00000"/>
                </a:solidFill>
                <a:latin typeface="源泉圓體 M" panose="020B0600000000000000" pitchFamily="34" charset="-120"/>
                <a:ea typeface="源泉圓體 M" panose="020B0600000000000000" pitchFamily="34" charset="-120"/>
              </a:rPr>
              <a:t>方式</a:t>
            </a:r>
            <a:endParaRPr kumimoji="0" lang="en-US" altLang="zh-TW" sz="2200" dirty="0" smtClean="0">
              <a:solidFill>
                <a:srgbClr val="C00000"/>
              </a:solidFill>
              <a:latin typeface="源泉圓體 M" panose="020B0600000000000000" pitchFamily="34" charset="-120"/>
              <a:ea typeface="源泉圓體 M" panose="020B0600000000000000" pitchFamily="34" charset="-120"/>
            </a:endParaRPr>
          </a:p>
          <a:p>
            <a:pPr algn="ctr">
              <a:spcBef>
                <a:spcPct val="50000"/>
              </a:spcBef>
              <a:buNone/>
            </a:pPr>
            <a:endParaRPr kumimoji="0" lang="zh-TW" altLang="en-US" sz="1100" b="1" dirty="0">
              <a:solidFill>
                <a:srgbClr val="C00000"/>
              </a:solidFill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68" y="2578509"/>
            <a:ext cx="7285621" cy="409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96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2488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8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1000"/>
                                        <p:tgtEl>
                                          <p:spTgt spid="2488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8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1000"/>
                                        <p:tgtEl>
                                          <p:spTgt spid="2488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8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2488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8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1000"/>
                                        <p:tgtEl>
                                          <p:spTgt spid="2488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8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2488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8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42" grpId="0" animBg="1"/>
      <p:bldP spid="248843" grpId="0" animBg="1"/>
      <p:bldP spid="248844" grpId="0" animBg="1"/>
      <p:bldP spid="2488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7567" y="1340768"/>
            <a:ext cx="7753297" cy="2203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 bwMode="auto">
          <a:xfrm>
            <a:off x="5231904" y="1624650"/>
            <a:ext cx="1296144" cy="43204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zh-TW" altLang="en-US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 電子資源查詢</a:t>
            </a:r>
            <a:r>
              <a:rPr lang="zh-TW" altLang="en-US" dirty="0" smtClean="0"/>
              <a:t>系統 </a:t>
            </a:r>
            <a:r>
              <a:rPr lang="en-US" altLang="zh-TW" dirty="0" smtClean="0"/>
              <a:t>- </a:t>
            </a:r>
            <a:r>
              <a:rPr lang="zh-TW" altLang="en-US" dirty="0" smtClean="0"/>
              <a:t>電子期刊</a:t>
            </a:r>
            <a:endParaRPr lang="zh-TW" altLang="en-US" dirty="0"/>
          </a:p>
        </p:txBody>
      </p:sp>
      <p:sp>
        <p:nvSpPr>
          <p:cNvPr id="7475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lvl="0">
              <a:spcBef>
                <a:spcPct val="0"/>
              </a:spcBef>
              <a:buNone/>
            </a:pPr>
            <a:r>
              <a:rPr lang="en-US" altLang="zh-TW" sz="1100" dirty="0" smtClean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11</a:t>
            </a:r>
            <a:endParaRPr lang="zh-TW" altLang="zh-TW" sz="1100" dirty="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1343472" y="1330472"/>
            <a:ext cx="9740200" cy="5485200"/>
            <a:chOff x="1415480" y="1340768"/>
            <a:chExt cx="9600590" cy="5400600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5480" y="1340768"/>
              <a:ext cx="9600590" cy="5400600"/>
            </a:xfrm>
            <a:prstGeom prst="rect">
              <a:avLst/>
            </a:prstGeom>
          </p:spPr>
        </p:pic>
        <p:sp>
          <p:nvSpPr>
            <p:cNvPr id="281607" name="Rectangle 7"/>
            <p:cNvSpPr>
              <a:spLocks noChangeArrowheads="1"/>
            </p:cNvSpPr>
            <p:nvPr/>
          </p:nvSpPr>
          <p:spPr bwMode="auto">
            <a:xfrm>
              <a:off x="1775520" y="3809782"/>
              <a:ext cx="7522318" cy="647700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kumimoji="0" lang="zh-TW" altLang="en-US" sz="1800">
                <a:latin typeface="Arial" panose="020B060402020202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281612" name="Text Box 12"/>
            <p:cNvSpPr txBox="1">
              <a:spLocks noChangeArrowheads="1"/>
            </p:cNvSpPr>
            <p:nvPr/>
          </p:nvSpPr>
          <p:spPr bwMode="auto">
            <a:xfrm>
              <a:off x="7400640" y="3933056"/>
              <a:ext cx="213746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kumimoji="0" lang="zh-TW" altLang="en-US" sz="2400" dirty="0">
                  <a:solidFill>
                    <a:srgbClr val="C00000"/>
                  </a:solidFill>
                  <a:latin typeface="源泉圓體 M" panose="020B0600000000000000" pitchFamily="34" charset="-120"/>
                  <a:ea typeface="源泉圓體 M" panose="020B0600000000000000" pitchFamily="34" charset="-120"/>
                </a:rPr>
                <a:t>英文</a:t>
              </a:r>
              <a:r>
                <a:rPr kumimoji="0" lang="en-US" altLang="zh-TW" sz="2400" dirty="0">
                  <a:solidFill>
                    <a:srgbClr val="C00000"/>
                  </a:solidFill>
                  <a:latin typeface="源泉圓體 M" panose="020B0600000000000000" pitchFamily="34" charset="-120"/>
                  <a:ea typeface="源泉圓體 M" panose="020B0600000000000000" pitchFamily="34" charset="-120"/>
                </a:rPr>
                <a:t>A-Z</a:t>
              </a:r>
              <a:r>
                <a:rPr kumimoji="0" lang="zh-TW" altLang="en-US" sz="2400" dirty="0">
                  <a:solidFill>
                    <a:srgbClr val="C00000"/>
                  </a:solidFill>
                  <a:latin typeface="源泉圓體 M" panose="020B0600000000000000" pitchFamily="34" charset="-120"/>
                  <a:ea typeface="源泉圓體 M" panose="020B0600000000000000" pitchFamily="34" charset="-120"/>
                </a:rPr>
                <a:t>索引</a:t>
              </a:r>
            </a:p>
          </p:txBody>
        </p:sp>
        <p:sp>
          <p:nvSpPr>
            <p:cNvPr id="6" name="矩形 5"/>
            <p:cNvSpPr/>
            <p:nvPr/>
          </p:nvSpPr>
          <p:spPr bwMode="auto">
            <a:xfrm>
              <a:off x="1891160" y="1704682"/>
              <a:ext cx="3772792" cy="1148253"/>
            </a:xfrm>
            <a:prstGeom prst="rect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kumimoji="0" lang="zh-TW" altLang="en-US">
                <a:ln w="38100">
                  <a:solidFill>
                    <a:schemeClr val="tx1"/>
                  </a:solidFill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226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 電子資源查詢系統</a:t>
            </a:r>
            <a:r>
              <a:rPr lang="en-US" altLang="zh-TW" dirty="0"/>
              <a:t>-</a:t>
            </a:r>
            <a:r>
              <a:rPr lang="zh-TW" altLang="en-US" dirty="0"/>
              <a:t>電子書</a:t>
            </a:r>
            <a:r>
              <a:rPr lang="en-US" altLang="zh-TW" dirty="0"/>
              <a:t>/</a:t>
            </a:r>
            <a:r>
              <a:rPr lang="zh-TW" altLang="en-US" dirty="0"/>
              <a:t>網路</a:t>
            </a:r>
            <a:r>
              <a:rPr lang="zh-TW" altLang="en-US" dirty="0" smtClean="0"/>
              <a:t>資源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08"/>
          <a:stretch/>
        </p:blipFill>
        <p:spPr>
          <a:xfrm>
            <a:off x="2999656" y="1384507"/>
            <a:ext cx="6768752" cy="5290573"/>
          </a:xfrm>
        </p:spPr>
      </p:pic>
      <p:sp>
        <p:nvSpPr>
          <p:cNvPr id="76802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lvl="0">
              <a:spcBef>
                <a:spcPct val="0"/>
              </a:spcBef>
              <a:buNone/>
            </a:pPr>
            <a:r>
              <a:rPr lang="en-US" altLang="zh-TW" sz="1100" dirty="0" smtClean="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12</a:t>
            </a:r>
            <a:endParaRPr lang="zh-TW" altLang="zh-TW" sz="1100" dirty="0">
              <a:solidFill>
                <a:srgbClr val="FFFFFF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6672064" y="1628800"/>
            <a:ext cx="792088" cy="432048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zh-TW" altLang="en-US"/>
          </a:p>
        </p:txBody>
      </p:sp>
      <p:sp>
        <p:nvSpPr>
          <p:cNvPr id="12" name="矩形 11"/>
          <p:cNvSpPr/>
          <p:nvPr/>
        </p:nvSpPr>
        <p:spPr bwMode="auto">
          <a:xfrm>
            <a:off x="7536160" y="1628800"/>
            <a:ext cx="936104" cy="432048"/>
          </a:xfrm>
          <a:prstGeom prst="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328470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/>
              <a:t>如何使用電子書及電子</a:t>
            </a:r>
            <a:r>
              <a:rPr lang="zh-TW" altLang="en-US" sz="4400" b="1" dirty="0" smtClean="0"/>
              <a:t>雜誌</a:t>
            </a:r>
            <a:endParaRPr lang="zh-TW" altLang="en-US" sz="4400" b="1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B92A1E9-0F4D-460A-9DC5-F81AC31C4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E42C-14EE-4029-9B3A-6DB11C5774FB}" type="slidenum">
              <a:rPr lang="en-US" altLang="zh-TW" smtClean="0"/>
              <a:pPr/>
              <a:t>13</a:t>
            </a:fld>
            <a:endParaRPr lang="en-US" altLang="zh-TW" dirty="0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9DB39ACB-C2B5-499B-B943-B72A97EAE149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2783632" y="3789040"/>
            <a:ext cx="6801612" cy="1265082"/>
          </a:xfrm>
          <a:prstGeom prst="rect">
            <a:avLst/>
          </a:prstGeom>
          <a:noFill/>
          <a:ln>
            <a:noFill/>
          </a:ln>
        </p:spPr>
        <p:txBody>
          <a:bodyPr lIns="91448" tIns="45724" rIns="91448" bIns="45724" anchor="ctr">
            <a:normAutofit/>
          </a:bodyPr>
          <a:lstStyle>
            <a:lvl1pPr algn="l" defTabSz="1217613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zh-TW" sz="5400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algn="l" defTabSz="1217613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defTabSz="1217613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defTabSz="1217613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defTabSz="1217613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defTabSz="1217613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defTabSz="1217613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defTabSz="1217613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defTabSz="1217613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zh-TW" altLang="en-US" sz="2800" dirty="0">
                <a:solidFill>
                  <a:schemeClr val="accent5">
                    <a:lumMod val="75000"/>
                  </a:schemeClr>
                </a:solidFill>
                <a:latin typeface="+mj-ea"/>
                <a:cs typeface="Times New Roman" panose="02020603050405020304" pitchFamily="18" charset="0"/>
              </a:rPr>
              <a:t>電子書連結入口、電子書登入、電子雜誌</a:t>
            </a:r>
            <a:endParaRPr lang="en-US" altLang="zh-TW" sz="2800" dirty="0">
              <a:solidFill>
                <a:schemeClr val="accent5">
                  <a:lumMod val="75000"/>
                </a:schemeClr>
              </a:solidFill>
              <a:latin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75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群組 16"/>
          <p:cNvGrpSpPr/>
          <p:nvPr/>
        </p:nvGrpSpPr>
        <p:grpSpPr>
          <a:xfrm>
            <a:off x="803452" y="2736045"/>
            <a:ext cx="9788308" cy="3877247"/>
            <a:chOff x="803452" y="2736045"/>
            <a:chExt cx="9788308" cy="3877247"/>
          </a:xfrm>
        </p:grpSpPr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19736" y="2736045"/>
              <a:ext cx="5002845" cy="640178"/>
            </a:xfrm>
            <a:prstGeom prst="rect">
              <a:avLst/>
            </a:prstGeom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3452" y="2736045"/>
              <a:ext cx="5002845" cy="640178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3452" y="3376223"/>
              <a:ext cx="9788308" cy="3237069"/>
            </a:xfrm>
            <a:prstGeom prst="rect">
              <a:avLst/>
            </a:prstGeom>
          </p:spPr>
        </p:pic>
      </p:grpSp>
      <p:sp>
        <p:nvSpPr>
          <p:cNvPr id="6" name="圓角矩形 5"/>
          <p:cNvSpPr/>
          <p:nvPr/>
        </p:nvSpPr>
        <p:spPr>
          <a:xfrm>
            <a:off x="3484118" y="5330922"/>
            <a:ext cx="1080120" cy="119442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06"/>
          <a:stretch/>
        </p:blipFill>
        <p:spPr>
          <a:xfrm>
            <a:off x="6488859" y="1522055"/>
            <a:ext cx="4719710" cy="52623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圓角矩形 6"/>
          <p:cNvSpPr/>
          <p:nvPr/>
        </p:nvSpPr>
        <p:spPr>
          <a:xfrm>
            <a:off x="9048328" y="1700808"/>
            <a:ext cx="576064" cy="28803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電子書連結</a:t>
            </a:r>
            <a:r>
              <a:rPr lang="zh-TW" altLang="en-US" dirty="0" smtClean="0"/>
              <a:t>入口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BCBC6-76CC-4D69-B9C0-07B07041852C}" type="slidenum">
              <a:rPr lang="en-US" altLang="zh-TW" smtClean="0"/>
              <a:pPr/>
              <a:t>14</a:t>
            </a:fld>
            <a:endParaRPr lang="en-US" altLang="zh-TW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407368" y="1917798"/>
            <a:ext cx="4188900" cy="646331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400" dirty="0" smtClean="0">
                <a:solidFill>
                  <a:schemeClr val="tx2"/>
                </a:solidFill>
              </a:rPr>
              <a:t>入口</a:t>
            </a:r>
            <a:r>
              <a:rPr lang="zh-TW" altLang="en-US" sz="2400" dirty="0">
                <a:solidFill>
                  <a:schemeClr val="tx2"/>
                </a:solidFill>
              </a:rPr>
              <a:t>一：電子資源查詢</a:t>
            </a:r>
            <a:r>
              <a:rPr lang="zh-TW" altLang="en-US" sz="2400" dirty="0" smtClean="0">
                <a:solidFill>
                  <a:schemeClr val="tx2"/>
                </a:solidFill>
              </a:rPr>
              <a:t>系統</a:t>
            </a:r>
            <a:endParaRPr lang="zh-TW" altLang="en-US" sz="2400" dirty="0">
              <a:solidFill>
                <a:schemeClr val="tx2"/>
              </a:solidFill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6488858" y="2873571"/>
            <a:ext cx="759270" cy="33158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334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矩形 9"/>
          <p:cNvSpPr/>
          <p:nvPr/>
        </p:nvSpPr>
        <p:spPr>
          <a:xfrm>
            <a:off x="6888089" y="3138836"/>
            <a:ext cx="407485" cy="2112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5442512" y="5661248"/>
            <a:ext cx="365456" cy="2160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電子書連結</a:t>
            </a:r>
            <a:r>
              <a:rPr lang="zh-TW" altLang="en-US" dirty="0" smtClean="0"/>
              <a:t>入口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BCBC6-76CC-4D69-B9C0-07B07041852C}" type="slidenum">
              <a:rPr lang="en-US" altLang="zh-TW" smtClean="0"/>
              <a:pPr/>
              <a:t>15</a:t>
            </a:fld>
            <a:endParaRPr lang="en-US" altLang="zh-TW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407368" y="1917798"/>
            <a:ext cx="4188900" cy="646331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400" dirty="0" smtClean="0">
                <a:solidFill>
                  <a:schemeClr val="tx2"/>
                </a:solidFill>
              </a:rPr>
              <a:t>入口</a:t>
            </a:r>
            <a:r>
              <a:rPr lang="zh-TW" altLang="en-US" sz="2400" dirty="0">
                <a:solidFill>
                  <a:schemeClr val="tx2"/>
                </a:solidFill>
              </a:rPr>
              <a:t>二</a:t>
            </a:r>
            <a:r>
              <a:rPr lang="zh-TW" altLang="en-US" sz="2400" dirty="0" smtClean="0">
                <a:solidFill>
                  <a:schemeClr val="tx2"/>
                </a:solidFill>
              </a:rPr>
              <a:t>：</a:t>
            </a:r>
            <a:r>
              <a:rPr lang="zh-TW" altLang="en-US" sz="2400" dirty="0">
                <a:solidFill>
                  <a:schemeClr val="tx2"/>
                </a:solidFill>
              </a:rPr>
              <a:t>我要找</a:t>
            </a:r>
            <a:r>
              <a:rPr lang="zh-TW" altLang="en-US" sz="2400" dirty="0" smtClean="0">
                <a:solidFill>
                  <a:schemeClr val="tx2"/>
                </a:solidFill>
              </a:rPr>
              <a:t>書</a:t>
            </a:r>
            <a:r>
              <a:rPr lang="en-US" altLang="zh-TW" sz="2400" dirty="0" smtClean="0">
                <a:solidFill>
                  <a:schemeClr val="tx2"/>
                </a:solidFill>
              </a:rPr>
              <a:t> &gt; </a:t>
            </a:r>
            <a:r>
              <a:rPr lang="zh-TW" altLang="en-US" sz="2400" dirty="0" smtClean="0">
                <a:solidFill>
                  <a:schemeClr val="tx2"/>
                </a:solidFill>
              </a:rPr>
              <a:t>館</a:t>
            </a:r>
            <a:r>
              <a:rPr lang="zh-TW" altLang="en-US" sz="2400" dirty="0">
                <a:solidFill>
                  <a:schemeClr val="tx2"/>
                </a:solidFill>
              </a:rPr>
              <a:t>藏</a:t>
            </a:r>
            <a:r>
              <a:rPr lang="zh-TW" altLang="en-US" sz="2400" dirty="0" smtClean="0">
                <a:solidFill>
                  <a:schemeClr val="tx2"/>
                </a:solidFill>
              </a:rPr>
              <a:t>查詢</a:t>
            </a:r>
            <a:endParaRPr lang="zh-TW" altLang="en-US" sz="2400" dirty="0">
              <a:solidFill>
                <a:schemeClr val="tx2"/>
              </a:solidFill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767408" y="2797833"/>
            <a:ext cx="7938624" cy="3871527"/>
            <a:chOff x="803452" y="2736045"/>
            <a:chExt cx="7938624" cy="3871527"/>
          </a:xfrm>
        </p:grpSpPr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19736" y="2736045"/>
              <a:ext cx="5002845" cy="640178"/>
            </a:xfrm>
            <a:prstGeom prst="rect">
              <a:avLst/>
            </a:prstGeom>
          </p:spPr>
        </p:pic>
        <p:pic>
          <p:nvPicPr>
            <p:cNvPr id="20" name="圖片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3452" y="2736045"/>
              <a:ext cx="5002845" cy="640178"/>
            </a:xfrm>
            <a:prstGeom prst="rect">
              <a:avLst/>
            </a:prstGeom>
          </p:spPr>
        </p:pic>
        <p:pic>
          <p:nvPicPr>
            <p:cNvPr id="21" name="圖片 20"/>
            <p:cNvPicPr>
              <a:picLocks noChangeAspect="1"/>
            </p:cNvPicPr>
            <p:nvPr/>
          </p:nvPicPr>
          <p:blipFill rotWithShape="1">
            <a:blip r:embed="rId3"/>
            <a:srcRect r="18897"/>
            <a:stretch/>
          </p:blipFill>
          <p:spPr>
            <a:xfrm>
              <a:off x="803452" y="3370503"/>
              <a:ext cx="7938624" cy="3237069"/>
            </a:xfrm>
            <a:prstGeom prst="rect">
              <a:avLst/>
            </a:prstGeom>
          </p:spPr>
        </p:pic>
      </p:grpSp>
      <p:sp>
        <p:nvSpPr>
          <p:cNvPr id="22" name="圓角矩形 21"/>
          <p:cNvSpPr/>
          <p:nvPr/>
        </p:nvSpPr>
        <p:spPr>
          <a:xfrm>
            <a:off x="3424690" y="3987280"/>
            <a:ext cx="1087134" cy="124192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61"/>
          <a:stretch/>
        </p:blipFill>
        <p:spPr>
          <a:xfrm>
            <a:off x="5682190" y="1602410"/>
            <a:ext cx="6047683" cy="34827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圓角矩形 22"/>
          <p:cNvSpPr/>
          <p:nvPr/>
        </p:nvSpPr>
        <p:spPr>
          <a:xfrm>
            <a:off x="7536160" y="3429000"/>
            <a:ext cx="576064" cy="26164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" name="群組 5"/>
          <p:cNvGrpSpPr/>
          <p:nvPr/>
        </p:nvGrpSpPr>
        <p:grpSpPr>
          <a:xfrm>
            <a:off x="5682190" y="3717032"/>
            <a:ext cx="6047683" cy="2549057"/>
            <a:chOff x="5682190" y="3717032"/>
            <a:chExt cx="6047683" cy="2549057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2190" y="3717032"/>
              <a:ext cx="6047683" cy="25490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4" name="圓角矩形 23"/>
            <p:cNvSpPr/>
            <p:nvPr/>
          </p:nvSpPr>
          <p:spPr>
            <a:xfrm>
              <a:off x="7680176" y="5507618"/>
              <a:ext cx="576064" cy="261642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4153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電子書連結</a:t>
            </a:r>
            <a:r>
              <a:rPr lang="zh-TW" altLang="en-US" dirty="0" smtClean="0"/>
              <a:t>入口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BCBC6-76CC-4D69-B9C0-07B07041852C}" type="slidenum">
              <a:rPr lang="en-US" altLang="zh-TW" smtClean="0"/>
              <a:pPr/>
              <a:t>16</a:t>
            </a:fld>
            <a:endParaRPr lang="en-US" altLang="zh-TW" dirty="0"/>
          </a:p>
        </p:txBody>
      </p:sp>
      <p:grpSp>
        <p:nvGrpSpPr>
          <p:cNvPr id="11" name="群組 10"/>
          <p:cNvGrpSpPr/>
          <p:nvPr/>
        </p:nvGrpSpPr>
        <p:grpSpPr>
          <a:xfrm>
            <a:off x="3611601" y="1448800"/>
            <a:ext cx="5276854" cy="5226280"/>
            <a:chOff x="1108452" y="1463911"/>
            <a:chExt cx="5276854" cy="5226280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452" y="1918755"/>
              <a:ext cx="5276854" cy="4771436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4429" y="1463911"/>
              <a:ext cx="5270877" cy="674476"/>
            </a:xfrm>
            <a:prstGeom prst="rect">
              <a:avLst/>
            </a:prstGeom>
          </p:spPr>
        </p:pic>
      </p:grpSp>
      <p:sp>
        <p:nvSpPr>
          <p:cNvPr id="6" name="圓角矩形 5"/>
          <p:cNvSpPr/>
          <p:nvPr/>
        </p:nvSpPr>
        <p:spPr>
          <a:xfrm>
            <a:off x="3477720" y="5229200"/>
            <a:ext cx="5544616" cy="151216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6744072" y="1462872"/>
            <a:ext cx="4824536" cy="646331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400" dirty="0" smtClean="0">
                <a:solidFill>
                  <a:schemeClr val="tx2"/>
                </a:solidFill>
              </a:rPr>
              <a:t>入口</a:t>
            </a:r>
            <a:r>
              <a:rPr lang="zh-TW" altLang="en-US" sz="2400" dirty="0">
                <a:solidFill>
                  <a:schemeClr val="tx2"/>
                </a:solidFill>
              </a:rPr>
              <a:t>三：圖書館首頁下方常用連結</a:t>
            </a:r>
          </a:p>
        </p:txBody>
      </p:sp>
    </p:spTree>
    <p:extLst>
      <p:ext uri="{BB962C8B-B14F-4D97-AF65-F5344CB8AC3E}">
        <p14:creationId xmlns:p14="http://schemas.microsoft.com/office/powerpoint/2010/main" val="274541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中文電子</a:t>
            </a:r>
            <a:r>
              <a:rPr lang="zh-TW" altLang="en-US" dirty="0" smtClean="0"/>
              <a:t>書 </a:t>
            </a:r>
            <a:r>
              <a:rPr lang="en-US" altLang="zh-TW" dirty="0" smtClean="0"/>
              <a:t>-</a:t>
            </a:r>
            <a:r>
              <a:rPr lang="zh-TW" altLang="en-US" dirty="0" smtClean="0"/>
              <a:t> </a:t>
            </a:r>
            <a:r>
              <a:rPr lang="en-US" altLang="zh-TW" sz="2700" cap="none" dirty="0" smtClean="0"/>
              <a:t>iRead eBook</a:t>
            </a:r>
            <a:r>
              <a:rPr lang="zh-TW" altLang="en-US" sz="2700" dirty="0" smtClean="0"/>
              <a:t>華</a:t>
            </a:r>
            <a:r>
              <a:rPr lang="zh-TW" altLang="en-US" sz="2700" dirty="0"/>
              <a:t>藝電子</a:t>
            </a:r>
            <a:r>
              <a:rPr lang="zh-TW" altLang="en-US" sz="2700" dirty="0" smtClean="0"/>
              <a:t>書</a:t>
            </a:r>
            <a:endParaRPr lang="zh-TW" altLang="en-US" sz="3100" dirty="0"/>
          </a:p>
        </p:txBody>
      </p:sp>
      <p:pic>
        <p:nvPicPr>
          <p:cNvPr id="6" name="圖片 5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1412776"/>
            <a:ext cx="6098977" cy="533615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 bwMode="auto">
          <a:xfrm>
            <a:off x="8616280" y="1399822"/>
            <a:ext cx="504056" cy="300986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1638191"/>
            <a:ext cx="3926085" cy="5110742"/>
          </a:xfrm>
          <a:prstGeom prst="rect">
            <a:avLst/>
          </a:prstGeom>
          <a:ln w="19050">
            <a:solidFill>
              <a:schemeClr val="accent4">
                <a:lumMod val="65000"/>
                <a:lumOff val="35000"/>
              </a:schemeClr>
            </a:solidFill>
          </a:ln>
        </p:spPr>
      </p:pic>
      <p:sp>
        <p:nvSpPr>
          <p:cNvPr id="9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 smtClean="0">
                <a:ea typeface="標楷體" panose="03000509000000000000" pitchFamily="65" charset="-120"/>
                <a:cs typeface="Arial" panose="020B0604020202020204" pitchFamily="34" charset="0"/>
              </a:rPr>
              <a:t>17</a:t>
            </a:r>
            <a:endParaRPr lang="en-US" altLang="zh-TW" dirty="0"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pic>
        <p:nvPicPr>
          <p:cNvPr id="10" name="圖片 9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3" y="3717032"/>
            <a:ext cx="2160000" cy="2177926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551384" y="2780928"/>
            <a:ext cx="2160240" cy="830997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TW" sz="2400" dirty="0">
                <a:solidFill>
                  <a:schemeClr val="tx2"/>
                </a:solidFill>
              </a:rPr>
              <a:t>iRead eBook</a:t>
            </a:r>
            <a:r>
              <a:rPr lang="zh-TW" altLang="en-US" sz="2400" dirty="0" smtClean="0">
                <a:solidFill>
                  <a:schemeClr val="tx2"/>
                </a:solidFill>
              </a:rPr>
              <a:t>手機</a:t>
            </a:r>
            <a:r>
              <a:rPr lang="en-US" altLang="zh-TW" sz="2400" dirty="0">
                <a:solidFill>
                  <a:schemeClr val="tx2"/>
                </a:solidFill>
              </a:rPr>
              <a:t>App</a:t>
            </a:r>
          </a:p>
        </p:txBody>
      </p:sp>
    </p:spTree>
    <p:extLst>
      <p:ext uri="{BB962C8B-B14F-4D97-AF65-F5344CB8AC3E}">
        <p14:creationId xmlns:p14="http://schemas.microsoft.com/office/powerpoint/2010/main" val="38321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000" dirty="0"/>
              <a:t>中文電子</a:t>
            </a:r>
            <a:r>
              <a:rPr lang="zh-TW" altLang="en-US" sz="4000" dirty="0" smtClean="0"/>
              <a:t>書 </a:t>
            </a:r>
            <a:r>
              <a:rPr lang="en-US" altLang="zh-TW" dirty="0" smtClean="0"/>
              <a:t>-</a:t>
            </a:r>
            <a:r>
              <a:rPr lang="zh-TW" altLang="en-US" dirty="0" smtClean="0"/>
              <a:t> </a:t>
            </a:r>
            <a:r>
              <a:rPr lang="en-US" altLang="zh-TW" sz="2700" cap="none" dirty="0"/>
              <a:t>HyRead </a:t>
            </a:r>
            <a:r>
              <a:rPr lang="en-US" altLang="zh-TW" sz="2700" cap="none" dirty="0" err="1"/>
              <a:t>ebook</a:t>
            </a:r>
            <a:r>
              <a:rPr lang="zh-TW" altLang="en-US" sz="2700" dirty="0" smtClean="0"/>
              <a:t>華</a:t>
            </a:r>
            <a:r>
              <a:rPr lang="zh-TW" altLang="en-US" sz="2700" dirty="0"/>
              <a:t>藝電子</a:t>
            </a:r>
            <a:r>
              <a:rPr lang="zh-TW" altLang="en-US" sz="2700" dirty="0" smtClean="0"/>
              <a:t>書</a:t>
            </a:r>
            <a:endParaRPr lang="zh-TW" altLang="en-US" sz="3100" dirty="0"/>
          </a:p>
        </p:txBody>
      </p:sp>
      <p:sp>
        <p:nvSpPr>
          <p:cNvPr id="9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 smtClean="0">
                <a:ea typeface="標楷體" panose="03000509000000000000" pitchFamily="65" charset="-120"/>
                <a:cs typeface="Arial" panose="020B0604020202020204" pitchFamily="34" charset="0"/>
              </a:rPr>
              <a:t>18</a:t>
            </a:r>
            <a:endParaRPr lang="en-US" altLang="zh-TW" dirty="0"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pic>
        <p:nvPicPr>
          <p:cNvPr id="10" name="圖片 9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1421979"/>
            <a:ext cx="6795606" cy="528465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 bwMode="auto">
          <a:xfrm>
            <a:off x="6600056" y="1340768"/>
            <a:ext cx="504056" cy="311027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zh-TW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2173308"/>
            <a:ext cx="6871910" cy="45017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文字方塊 11"/>
          <p:cNvSpPr txBox="1"/>
          <p:nvPr/>
        </p:nvSpPr>
        <p:spPr>
          <a:xfrm>
            <a:off x="407368" y="2780928"/>
            <a:ext cx="2304256" cy="830997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TW" sz="2400" dirty="0">
                <a:solidFill>
                  <a:schemeClr val="tx2"/>
                </a:solidFill>
              </a:rPr>
              <a:t>HyRead eBook</a:t>
            </a:r>
            <a:r>
              <a:rPr lang="zh-TW" altLang="en-US" sz="2400" dirty="0" smtClean="0">
                <a:solidFill>
                  <a:schemeClr val="tx2"/>
                </a:solidFill>
              </a:rPr>
              <a:t>手機</a:t>
            </a:r>
            <a:r>
              <a:rPr lang="en-US" altLang="zh-TW" sz="2400" dirty="0">
                <a:solidFill>
                  <a:schemeClr val="tx2"/>
                </a:solidFill>
              </a:rPr>
              <a:t>App</a:t>
            </a:r>
          </a:p>
        </p:txBody>
      </p:sp>
      <p:pic>
        <p:nvPicPr>
          <p:cNvPr id="13" name="圖片 12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96" y="3717032"/>
            <a:ext cx="2160000" cy="214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73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000" dirty="0"/>
              <a:t>中文電子</a:t>
            </a:r>
            <a:r>
              <a:rPr lang="zh-TW" altLang="en-US" sz="4000" dirty="0" smtClean="0"/>
              <a:t>書 </a:t>
            </a:r>
            <a:r>
              <a:rPr lang="en-US" altLang="zh-TW" dirty="0" smtClean="0"/>
              <a:t>-</a:t>
            </a:r>
            <a:r>
              <a:rPr lang="zh-TW" altLang="en-US" dirty="0" smtClean="0"/>
              <a:t> </a:t>
            </a:r>
            <a:r>
              <a:rPr lang="en-US" altLang="zh-TW" sz="3100" cap="none" dirty="0"/>
              <a:t>udn</a:t>
            </a:r>
            <a:r>
              <a:rPr lang="zh-TW" altLang="en-US" sz="3100" cap="none" dirty="0"/>
              <a:t>讀書館</a:t>
            </a:r>
          </a:p>
        </p:txBody>
      </p:sp>
      <p:sp>
        <p:nvSpPr>
          <p:cNvPr id="9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19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1" y="1412776"/>
            <a:ext cx="6919661" cy="533917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 bwMode="auto">
          <a:xfrm>
            <a:off x="9191348" y="1772816"/>
            <a:ext cx="504056" cy="311027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zh-TW" altLang="en-US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1746031"/>
            <a:ext cx="4972994" cy="50150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文字方塊 12"/>
          <p:cNvSpPr txBox="1"/>
          <p:nvPr/>
        </p:nvSpPr>
        <p:spPr>
          <a:xfrm>
            <a:off x="335360" y="2780928"/>
            <a:ext cx="2304256" cy="830997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TW" sz="2400" dirty="0" err="1">
                <a:solidFill>
                  <a:schemeClr val="tx2"/>
                </a:solidFill>
              </a:rPr>
              <a:t>udn</a:t>
            </a:r>
            <a:r>
              <a:rPr lang="zh-TW" altLang="en-US" sz="2400" dirty="0">
                <a:solidFill>
                  <a:schemeClr val="tx2"/>
                </a:solidFill>
              </a:rPr>
              <a:t>讀書</a:t>
            </a:r>
            <a:r>
              <a:rPr lang="zh-TW" altLang="en-US" sz="2400" dirty="0" smtClean="0">
                <a:solidFill>
                  <a:schemeClr val="tx2"/>
                </a:solidFill>
              </a:rPr>
              <a:t>館</a:t>
            </a:r>
            <a:endParaRPr lang="en-US" altLang="zh-TW" sz="2400" dirty="0" smtClean="0">
              <a:solidFill>
                <a:schemeClr val="tx2"/>
              </a:solidFill>
            </a:endParaRPr>
          </a:p>
          <a:p>
            <a:pPr algn="ctr"/>
            <a:r>
              <a:rPr lang="zh-TW" altLang="en-US" sz="2400" dirty="0" smtClean="0">
                <a:solidFill>
                  <a:schemeClr val="tx2"/>
                </a:solidFill>
              </a:rPr>
              <a:t>手機</a:t>
            </a:r>
            <a:r>
              <a:rPr lang="en-US" altLang="zh-TW" sz="2400" dirty="0">
                <a:solidFill>
                  <a:schemeClr val="tx2"/>
                </a:solidFill>
              </a:rPr>
              <a:t>App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88" y="3717032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5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課程大綱</a:t>
            </a:r>
            <a:endParaRPr lang="zh-TW" altLang="en-US" dirty="0"/>
          </a:p>
        </p:txBody>
      </p:sp>
      <p:sp>
        <p:nvSpPr>
          <p:cNvPr id="16" name="內容版面配置區 15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zh-TW" altLang="en-US" dirty="0"/>
              <a:t>圖書館資源</a:t>
            </a:r>
            <a:r>
              <a:rPr lang="zh-TW" altLang="en-US" dirty="0" smtClean="0"/>
              <a:t>介紹：圖書</a:t>
            </a:r>
            <a:r>
              <a:rPr lang="en-US" altLang="zh-TW" dirty="0"/>
              <a:t>/</a:t>
            </a:r>
            <a:r>
              <a:rPr lang="zh-TW" altLang="en-US" dirty="0"/>
              <a:t>視聽</a:t>
            </a:r>
            <a:r>
              <a:rPr lang="zh-TW" altLang="en-US" dirty="0" smtClean="0"/>
              <a:t>、電子資料庫</a:t>
            </a:r>
            <a:r>
              <a:rPr lang="zh-TW" altLang="en-US" dirty="0"/>
              <a:t>、電子期刊、電子書</a:t>
            </a:r>
          </a:p>
          <a:p>
            <a:r>
              <a:rPr lang="zh-TW" altLang="en-US" dirty="0"/>
              <a:t>如何使用電子書及電子雜誌</a:t>
            </a:r>
          </a:p>
          <a:p>
            <a:r>
              <a:rPr lang="zh-TW" altLang="en-US" dirty="0"/>
              <a:t>校外使用電子</a:t>
            </a:r>
            <a:r>
              <a:rPr lang="zh-TW" altLang="en-US" dirty="0" smtClean="0"/>
              <a:t>資源 </a:t>
            </a:r>
            <a:r>
              <a:rPr lang="en-US" altLang="zh-TW" dirty="0" smtClean="0"/>
              <a:t>-</a:t>
            </a:r>
            <a:r>
              <a:rPr lang="zh-TW" altLang="en-US" dirty="0" smtClean="0"/>
              <a:t> </a:t>
            </a:r>
            <a:r>
              <a:rPr lang="en-US" altLang="zh-TW" dirty="0" smtClean="0"/>
              <a:t>Proxy</a:t>
            </a:r>
            <a:r>
              <a:rPr lang="zh-TW" altLang="en-US" dirty="0"/>
              <a:t>連線設定</a:t>
            </a:r>
          </a:p>
          <a:p>
            <a:r>
              <a:rPr lang="zh-TW" altLang="en-US" dirty="0"/>
              <a:t>如何取得非本館館</a:t>
            </a:r>
            <a:r>
              <a:rPr lang="zh-TW" altLang="en-US" dirty="0" smtClean="0"/>
              <a:t>藏</a:t>
            </a:r>
            <a:endParaRPr lang="en-US" altLang="zh-TW" dirty="0" smtClean="0"/>
          </a:p>
          <a:p>
            <a:pPr marL="685800" lvl="1" indent="-457200">
              <a:buFont typeface="+mj-lt"/>
              <a:buAutoNum type="arabicPeriod"/>
            </a:pPr>
            <a:r>
              <a:rPr lang="zh-TW" altLang="en-US" dirty="0" smtClean="0"/>
              <a:t>推薦圖書</a:t>
            </a:r>
            <a:endParaRPr lang="en-US" altLang="zh-TW" dirty="0" smtClean="0"/>
          </a:p>
          <a:p>
            <a:pPr marL="685800" lvl="1" indent="-457200">
              <a:buFont typeface="+mj-lt"/>
              <a:buAutoNum type="arabicPeriod"/>
            </a:pPr>
            <a:r>
              <a:rPr lang="zh-TW" altLang="en-US" dirty="0" smtClean="0"/>
              <a:t>全國</a:t>
            </a:r>
            <a:r>
              <a:rPr lang="zh-TW" altLang="en-US" dirty="0"/>
              <a:t>文獻傳遞服務</a:t>
            </a:r>
            <a:r>
              <a:rPr lang="en-US" altLang="zh-TW" dirty="0"/>
              <a:t>(NDDS</a:t>
            </a:r>
            <a:r>
              <a:rPr lang="en-US" altLang="zh-TW" dirty="0" smtClean="0"/>
              <a:t>)</a:t>
            </a:r>
          </a:p>
          <a:p>
            <a:pPr marL="685800" lvl="1" indent="-457200">
              <a:buFont typeface="+mj-lt"/>
              <a:buAutoNum type="arabicPeriod"/>
            </a:pPr>
            <a:r>
              <a:rPr lang="zh-TW" altLang="en-US" dirty="0" smtClean="0"/>
              <a:t>館</a:t>
            </a:r>
            <a:r>
              <a:rPr lang="zh-TW" altLang="en-US" dirty="0"/>
              <a:t>際合作證</a:t>
            </a:r>
          </a:p>
          <a:p>
            <a:r>
              <a:rPr lang="en-US" altLang="zh-TW" dirty="0" smtClean="0"/>
              <a:t>TronClass</a:t>
            </a:r>
            <a:r>
              <a:rPr lang="zh-TW" altLang="en-US" dirty="0" smtClean="0"/>
              <a:t> </a:t>
            </a:r>
            <a:r>
              <a:rPr lang="en-US" altLang="zh-TW" dirty="0" smtClean="0"/>
              <a:t>-</a:t>
            </a:r>
            <a:r>
              <a:rPr lang="zh-TW" altLang="en-US" dirty="0" smtClean="0"/>
              <a:t> 常用</a:t>
            </a:r>
            <a:r>
              <a:rPr lang="zh-TW" altLang="en-US" dirty="0"/>
              <a:t>資料庫教育</a:t>
            </a:r>
            <a:r>
              <a:rPr lang="zh-TW" altLang="en-US" dirty="0" smtClean="0"/>
              <a:t>訓練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9B4CC-3EC0-4448-93B7-7FBF5187E1D1}" type="slidenum">
              <a:rPr lang="zh-TW" altLang="zh-TW" smtClean="0"/>
              <a:pPr/>
              <a:t>2</a:t>
            </a:fld>
            <a:endParaRPr lang="zh-TW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zh-TW" altLang="en-US" dirty="0"/>
              <a:t>臺灣學術電子書整合查詢系統</a:t>
            </a:r>
            <a:r>
              <a:rPr lang="en-US" altLang="zh-TW" sz="2200" dirty="0" smtClean="0">
                <a:solidFill>
                  <a:srgbClr val="002060"/>
                </a:solidFill>
                <a:latin typeface="源泉圓體 M" panose="020B0600000000000000" pitchFamily="34" charset="-120"/>
                <a:ea typeface="源泉圓體 M" panose="020B0600000000000000" pitchFamily="34" charset="-120"/>
              </a:rPr>
              <a:t>(</a:t>
            </a:r>
            <a:r>
              <a:rPr lang="en-US" altLang="zh-TW" sz="2200" dirty="0" smtClean="0">
                <a:solidFill>
                  <a:srgbClr val="002060"/>
                </a:solidFill>
                <a:latin typeface="源泉圓體 M" panose="020B0600000000000000" pitchFamily="34" charset="-120"/>
                <a:ea typeface="源泉圓體 M" panose="020B0600000000000000" pitchFamily="34" charset="-120"/>
                <a:hlinkClick r:id="rId3"/>
              </a:rPr>
              <a:t>taebdc</a:t>
            </a:r>
            <a:r>
              <a:rPr lang="en-US" altLang="zh-TW" sz="2200" dirty="0" smtClean="0">
                <a:solidFill>
                  <a:srgbClr val="002060"/>
                </a:solidFill>
                <a:latin typeface="源泉圓體 M" panose="020B0600000000000000" pitchFamily="34" charset="-120"/>
                <a:ea typeface="源泉圓體 M" panose="020B0600000000000000" pitchFamily="34" charset="-120"/>
              </a:rPr>
              <a:t>)</a:t>
            </a:r>
            <a:endParaRPr sz="22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03512" y="1367122"/>
            <a:ext cx="8784976" cy="5407749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67C7B8-CE24-4A2D-8206-2E53EA4C0708}" type="slidenum">
              <a:rPr lang="en-US" altLang="zh-TW" smtClean="0">
                <a:latin typeface="標楷體" panose="03000509000000000000" pitchFamily="65" charset="-120"/>
                <a:ea typeface="標楷體" panose="03000509000000000000" pitchFamily="65" charset="-120"/>
              </a:rPr>
              <a:pPr>
                <a:defRPr/>
              </a:pPr>
              <a:t>20</a:t>
            </a:fld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圓角矩形圖說文字 12"/>
          <p:cNvSpPr/>
          <p:nvPr/>
        </p:nvSpPr>
        <p:spPr>
          <a:xfrm>
            <a:off x="983432" y="3429000"/>
            <a:ext cx="2952328" cy="2160240"/>
          </a:xfrm>
          <a:prstGeom prst="wedgeRoundRectCallout">
            <a:avLst>
              <a:gd name="adj1" fmla="val 21454"/>
              <a:gd name="adj2" fmla="val 48379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r>
              <a:rPr lang="zh-TW" altLang="en-US" sz="2800" dirty="0">
                <a:solidFill>
                  <a:schemeClr val="tx2"/>
                </a:solidFill>
              </a:rPr>
              <a:t>超過</a:t>
            </a:r>
            <a:r>
              <a:rPr lang="en-US" altLang="zh-TW" sz="2800" dirty="0">
                <a:solidFill>
                  <a:schemeClr val="tx2"/>
                </a:solidFill>
              </a:rPr>
              <a:t>20</a:t>
            </a:r>
            <a:r>
              <a:rPr lang="zh-TW" altLang="en-US" sz="2800" dirty="0" smtClean="0">
                <a:solidFill>
                  <a:schemeClr val="tx2"/>
                </a:solidFill>
              </a:rPr>
              <a:t>萬本中</a:t>
            </a:r>
            <a:r>
              <a:rPr lang="zh-TW" altLang="en-US" sz="2800" dirty="0">
                <a:solidFill>
                  <a:schemeClr val="tx2"/>
                </a:solidFill>
              </a:rPr>
              <a:t>文</a:t>
            </a:r>
            <a:r>
              <a:rPr lang="zh-TW" altLang="en-US" sz="2800" dirty="0" smtClean="0">
                <a:solidFill>
                  <a:schemeClr val="tx2"/>
                </a:solidFill>
              </a:rPr>
              <a:t>、</a:t>
            </a:r>
            <a:r>
              <a:rPr lang="zh-TW" altLang="en-US" sz="2800" dirty="0">
                <a:solidFill>
                  <a:schemeClr val="tx2"/>
                </a:solidFill>
              </a:rPr>
              <a:t>西文電子書，</a:t>
            </a:r>
          </a:p>
          <a:p>
            <a:r>
              <a:rPr lang="zh-TW" altLang="en-US" sz="2800" dirty="0">
                <a:solidFill>
                  <a:schemeClr val="tx2"/>
                </a:solidFill>
              </a:rPr>
              <a:t>提供線上瀏覽與章節列印、下載</a:t>
            </a:r>
          </a:p>
        </p:txBody>
      </p:sp>
    </p:spTree>
    <p:extLst>
      <p:ext uri="{BB962C8B-B14F-4D97-AF65-F5344CB8AC3E}">
        <p14:creationId xmlns:p14="http://schemas.microsoft.com/office/powerpoint/2010/main" val="267441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語文學習</a:t>
            </a:r>
            <a:r>
              <a:rPr lang="zh-TW" altLang="en-US" dirty="0" smtClean="0"/>
              <a:t>雜誌、流行</a:t>
            </a:r>
            <a:r>
              <a:rPr lang="zh-TW" altLang="en-US" dirty="0"/>
              <a:t>雜誌線上</a:t>
            </a:r>
            <a:r>
              <a:rPr lang="zh-TW" altLang="en-US" dirty="0" smtClean="0"/>
              <a:t>閱讀</a:t>
            </a:r>
            <a:endParaRPr lang="zh-TW" altLang="en-US" dirty="0"/>
          </a:p>
        </p:txBody>
      </p:sp>
      <p:pic>
        <p:nvPicPr>
          <p:cNvPr id="6" name="圖片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79" y="2611441"/>
            <a:ext cx="7332814" cy="369787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31579" y="2024156"/>
            <a:ext cx="3799114" cy="443086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altLang="zh-TW" sz="2000" dirty="0" err="1">
                <a:solidFill>
                  <a:schemeClr val="bg2">
                    <a:lumMod val="10000"/>
                  </a:schemeClr>
                </a:solidFill>
              </a:rPr>
              <a:t>Kono</a:t>
            </a:r>
            <a:r>
              <a:rPr lang="en-US" altLang="zh-TW" sz="2000" dirty="0">
                <a:solidFill>
                  <a:schemeClr val="bg2">
                    <a:lumMod val="10000"/>
                  </a:schemeClr>
                </a:solidFill>
              </a:rPr>
              <a:t> for Libraries</a:t>
            </a:r>
            <a:r>
              <a:rPr lang="zh-TW" altLang="en-US" sz="2000" dirty="0">
                <a:solidFill>
                  <a:schemeClr val="bg2">
                    <a:lumMod val="10000"/>
                  </a:schemeClr>
                </a:solidFill>
              </a:rPr>
              <a:t>電子雜誌</a:t>
            </a:r>
          </a:p>
        </p:txBody>
      </p:sp>
      <p:sp>
        <p:nvSpPr>
          <p:cNvPr id="10" name="圓角矩形圖說文字 9"/>
          <p:cNvSpPr/>
          <p:nvPr/>
        </p:nvSpPr>
        <p:spPr>
          <a:xfrm>
            <a:off x="191344" y="4005064"/>
            <a:ext cx="2304256" cy="2520280"/>
          </a:xfrm>
          <a:prstGeom prst="wedgeRoundRectCallout">
            <a:avLst>
              <a:gd name="adj1" fmla="val 21454"/>
              <a:gd name="adj2" fmla="val 48379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r>
              <a:rPr lang="zh-TW" altLang="en-US" sz="2000" dirty="0">
                <a:solidFill>
                  <a:schemeClr val="tx2"/>
                </a:solidFill>
              </a:rPr>
              <a:t>包含：商業企管、語文學習、投資理財、科技電腦、藝術設計、休閒運動、社會人文、流行時尚、家庭</a:t>
            </a:r>
            <a:r>
              <a:rPr lang="zh-TW" altLang="en-US" sz="2000" dirty="0" smtClean="0">
                <a:solidFill>
                  <a:schemeClr val="tx2"/>
                </a:solidFill>
              </a:rPr>
              <a:t>生活等</a:t>
            </a:r>
            <a:endParaRPr lang="zh-TW" altLang="en-US" sz="2000" dirty="0">
              <a:solidFill>
                <a:schemeClr val="tx2"/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2264" y="2065815"/>
            <a:ext cx="5240096" cy="4454620"/>
          </a:xfrm>
          <a:prstGeom prst="rect">
            <a:avLst/>
          </a:prstGeom>
        </p:spPr>
      </p:pic>
      <p:sp>
        <p:nvSpPr>
          <p:cNvPr id="8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 smtClean="0">
                <a:ea typeface="標楷體" panose="03000509000000000000" pitchFamily="65" charset="-120"/>
                <a:cs typeface="Arial" panose="020B0604020202020204" pitchFamily="34" charset="0"/>
              </a:rPr>
              <a:t>21</a:t>
            </a:r>
            <a:endParaRPr lang="en-US" altLang="zh-TW" dirty="0"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85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/>
              <a:t>校外使用電子資源</a:t>
            </a:r>
          </a:p>
        </p:txBody>
      </p:sp>
      <p:sp>
        <p:nvSpPr>
          <p:cNvPr id="10" name="文字版面配置區 9"/>
          <p:cNvSpPr>
            <a:spLocks noGrp="1"/>
          </p:cNvSpPr>
          <p:nvPr>
            <p:ph type="body" idx="1"/>
          </p:nvPr>
        </p:nvSpPr>
        <p:spPr>
          <a:xfrm>
            <a:off x="2695194" y="4149080"/>
            <a:ext cx="6801612" cy="761026"/>
          </a:xfrm>
        </p:spPr>
        <p:txBody>
          <a:bodyPr anchor="ctr">
            <a:normAutofit/>
          </a:bodyPr>
          <a:lstStyle/>
          <a:p>
            <a:pPr algn="ctr"/>
            <a:r>
              <a:rPr lang="en-US" altLang="zh-TW" sz="2800" dirty="0">
                <a:solidFill>
                  <a:schemeClr val="bg2"/>
                </a:solidFill>
                <a:latin typeface="+mj-ea"/>
                <a:cs typeface="Times New Roman" panose="02020603050405020304" pitchFamily="18" charset="0"/>
              </a:rPr>
              <a:t>Proxy</a:t>
            </a:r>
            <a:r>
              <a:rPr lang="zh-TW" altLang="en-US" sz="2800" dirty="0">
                <a:solidFill>
                  <a:schemeClr val="bg2"/>
                </a:solidFill>
                <a:latin typeface="+mj-ea"/>
                <a:cs typeface="Times New Roman" panose="02020603050405020304" pitchFamily="18" charset="0"/>
              </a:rPr>
              <a:t>連線設定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B92A1E9-0F4D-460A-9DC5-F81AC31C4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E42C-14EE-4029-9B3A-6DB11C5774FB}" type="slidenum">
              <a:rPr lang="en-US" altLang="zh-TW" smtClean="0"/>
              <a:pPr/>
              <a:t>22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58410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 </a:t>
            </a:r>
            <a:r>
              <a:rPr lang="zh-TW" altLang="en-US" dirty="0"/>
              <a:t>圖書館首頁 </a:t>
            </a:r>
            <a:r>
              <a:rPr lang="en-US" altLang="zh-TW" dirty="0"/>
              <a:t>-</a:t>
            </a:r>
            <a:r>
              <a:rPr lang="zh-TW" altLang="en-US" dirty="0"/>
              <a:t> 校外連線設定</a:t>
            </a:r>
          </a:p>
        </p:txBody>
      </p:sp>
      <p:pic>
        <p:nvPicPr>
          <p:cNvPr id="7" name="內容版面配置區 6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75520" y="1348181"/>
            <a:ext cx="8628670" cy="5361504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67C7B8-CE24-4A2D-8206-2E53EA4C0708}" type="slidenum">
              <a:rPr lang="en-US" altLang="zh-TW" smtClean="0">
                <a:ea typeface="標楷體" panose="03000509000000000000" pitchFamily="65" charset="-120"/>
                <a:cs typeface="Arial" panose="020B0604020202020204" pitchFamily="34" charset="0"/>
              </a:rPr>
              <a:pPr>
                <a:defRPr/>
              </a:pPr>
              <a:t>23</a:t>
            </a:fld>
            <a:endParaRPr lang="en-US" altLang="zh-TW" dirty="0"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5807968" y="5805264"/>
            <a:ext cx="1008112" cy="869816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zh-TW" altLang="en-US"/>
          </a:p>
        </p:txBody>
      </p:sp>
      <p:sp>
        <p:nvSpPr>
          <p:cNvPr id="9" name="矩形 8"/>
          <p:cNvSpPr/>
          <p:nvPr/>
        </p:nvSpPr>
        <p:spPr bwMode="auto">
          <a:xfrm>
            <a:off x="6960096" y="4365104"/>
            <a:ext cx="936104" cy="288032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235978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3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Step 1</a:t>
            </a:r>
            <a:r>
              <a:rPr lang="en-US" altLang="zh-TW" dirty="0" smtClean="0"/>
              <a:t> - Proxy</a:t>
            </a:r>
            <a:r>
              <a:rPr lang="zh-TW" altLang="en-US" dirty="0" smtClean="0"/>
              <a:t>帳密申請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31136" y="1437031"/>
            <a:ext cx="7765254" cy="5238049"/>
          </a:xfrm>
          <a:prstGeom prst="rect">
            <a:avLst/>
          </a:prstGeom>
        </p:spPr>
      </p:pic>
      <p:sp>
        <p:nvSpPr>
          <p:cNvPr id="78852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>
              <a:buNone/>
            </a:pPr>
            <a:r>
              <a:rPr lang="en-US" altLang="zh-TW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zh-TW" altLang="zh-TW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583832" y="4293096"/>
            <a:ext cx="4464496" cy="461665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 anchor="ctr">
            <a:spAutoFit/>
          </a:bodyPr>
          <a:lstStyle/>
          <a:p>
            <a:r>
              <a:rPr lang="zh-TW" altLang="en-US" sz="2400" b="1" dirty="0">
                <a:solidFill>
                  <a:schemeClr val="tx2"/>
                </a:solidFill>
                <a:latin typeface="+mj-ea"/>
              </a:rPr>
              <a:t>登入大同大學學生校園資訊系統</a:t>
            </a:r>
          </a:p>
        </p:txBody>
      </p:sp>
      <p:grpSp>
        <p:nvGrpSpPr>
          <p:cNvPr id="8" name="群組 7"/>
          <p:cNvGrpSpPr/>
          <p:nvPr/>
        </p:nvGrpSpPr>
        <p:grpSpPr>
          <a:xfrm>
            <a:off x="1191340" y="1223762"/>
            <a:ext cx="9764427" cy="5451317"/>
            <a:chOff x="1191340" y="1223762"/>
            <a:chExt cx="9764427" cy="5451317"/>
          </a:xfrm>
        </p:grpSpPr>
        <p:graphicFrame>
          <p:nvGraphicFramePr>
            <p:cNvPr id="11" name="物件 10">
              <a:extLst>
                <a:ext uri="{FF2B5EF4-FFF2-40B4-BE49-F238E27FC236}">
                  <a16:creationId xmlns:a16="http://schemas.microsoft.com/office/drawing/2014/main" id="{FEA1983C-7812-43D7-AEAF-9DC4A226C68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90083586"/>
                </p:ext>
              </p:extLst>
            </p:nvPr>
          </p:nvGraphicFramePr>
          <p:xfrm>
            <a:off x="1700982" y="1437030"/>
            <a:ext cx="9254785" cy="52380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9" r:id="rId5" imgW="14133240" imgH="7872840" progId="">
                    <p:embed/>
                  </p:oleObj>
                </mc:Choice>
                <mc:Fallback>
                  <p:oleObj r:id="rId5" imgW="14133240" imgH="7872840" progId="">
                    <p:embed/>
                    <p:pic>
                      <p:nvPicPr>
                        <p:cNvPr id="7" name="物件 6">
                          <a:extLst>
                            <a:ext uri="{FF2B5EF4-FFF2-40B4-BE49-F238E27FC236}">
                              <a16:creationId xmlns:a16="http://schemas.microsoft.com/office/drawing/2014/main" id="{FEA1983C-7812-43D7-AEAF-9DC4A226C68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700982" y="1437030"/>
                          <a:ext cx="9254785" cy="523804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EE4646D-9CD4-4205-B563-5E2F7DA61588}"/>
                </a:ext>
              </a:extLst>
            </p:cNvPr>
            <p:cNvSpPr/>
            <p:nvPr/>
          </p:nvSpPr>
          <p:spPr bwMode="auto">
            <a:xfrm>
              <a:off x="8112224" y="1340769"/>
              <a:ext cx="720080" cy="504056"/>
            </a:xfrm>
            <a:prstGeom prst="rect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kumimoji="0" lang="zh-TW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7EA3666A-E90A-4AC3-BBB8-7F207AEA1BA0}"/>
                </a:ext>
              </a:extLst>
            </p:cNvPr>
            <p:cNvSpPr/>
            <p:nvPr/>
          </p:nvSpPr>
          <p:spPr>
            <a:xfrm>
              <a:off x="8832304" y="1223762"/>
              <a:ext cx="3161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 smtClean="0">
                  <a:solidFill>
                    <a:srgbClr val="0070C0"/>
                  </a:solidFill>
                  <a:latin typeface="+mj-ea"/>
                  <a:ea typeface="+mj-ea"/>
                </a:rPr>
                <a:t>1</a:t>
              </a:r>
              <a:endParaRPr lang="zh-TW" altLang="en-US" dirty="0">
                <a:solidFill>
                  <a:srgbClr val="0070C0"/>
                </a:solidFill>
                <a:latin typeface="+mj-ea"/>
                <a:ea typeface="+mj-ea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FEE4646D-9CD4-4205-B563-5E2F7DA61588}"/>
                </a:ext>
              </a:extLst>
            </p:cNvPr>
            <p:cNvSpPr/>
            <p:nvPr/>
          </p:nvSpPr>
          <p:spPr bwMode="auto">
            <a:xfrm>
              <a:off x="1559496" y="5733256"/>
              <a:ext cx="1848640" cy="288032"/>
            </a:xfrm>
            <a:prstGeom prst="rect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kumimoji="0" lang="zh-TW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7EA3666A-E90A-4AC3-BBB8-7F207AEA1BA0}"/>
                </a:ext>
              </a:extLst>
            </p:cNvPr>
            <p:cNvSpPr/>
            <p:nvPr/>
          </p:nvSpPr>
          <p:spPr>
            <a:xfrm>
              <a:off x="1191340" y="5692606"/>
              <a:ext cx="3161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>
                  <a:solidFill>
                    <a:srgbClr val="0070C0"/>
                  </a:solidFill>
                  <a:latin typeface="+mj-ea"/>
                  <a:ea typeface="+mj-ea"/>
                </a:rPr>
                <a:t>2</a:t>
              </a:r>
              <a:endParaRPr lang="zh-TW" altLang="en-US" dirty="0">
                <a:solidFill>
                  <a:srgbClr val="0070C0"/>
                </a:solidFill>
                <a:latin typeface="+mj-ea"/>
                <a:ea typeface="+mj-ea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FEE4646D-9CD4-4205-B563-5E2F7DA61588}"/>
                </a:ext>
              </a:extLst>
            </p:cNvPr>
            <p:cNvSpPr/>
            <p:nvPr/>
          </p:nvSpPr>
          <p:spPr bwMode="auto">
            <a:xfrm>
              <a:off x="6528048" y="5290812"/>
              <a:ext cx="1584176" cy="586459"/>
            </a:xfrm>
            <a:prstGeom prst="rect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kumimoji="0" lang="zh-TW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7EA3666A-E90A-4AC3-BBB8-7F207AEA1BA0}"/>
                </a:ext>
              </a:extLst>
            </p:cNvPr>
            <p:cNvSpPr/>
            <p:nvPr/>
          </p:nvSpPr>
          <p:spPr>
            <a:xfrm>
              <a:off x="6141193" y="5399375"/>
              <a:ext cx="3161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 smtClean="0">
                  <a:solidFill>
                    <a:srgbClr val="0070C0"/>
                  </a:solidFill>
                  <a:latin typeface="+mj-ea"/>
                  <a:ea typeface="+mj-ea"/>
                </a:rPr>
                <a:t>3</a:t>
              </a:r>
              <a:endParaRPr lang="zh-TW" altLang="en-US" dirty="0">
                <a:solidFill>
                  <a:srgbClr val="0070C0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998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Step 2 - </a:t>
            </a:r>
            <a:r>
              <a:rPr lang="en-US" altLang="zh-TW" cap="none" dirty="0" smtClean="0"/>
              <a:t>Chrome</a:t>
            </a:r>
            <a:r>
              <a:rPr lang="zh-TW" altLang="en-US" dirty="0" smtClean="0"/>
              <a:t>設定</a:t>
            </a:r>
            <a:r>
              <a:rPr lang="en-US" altLang="zh-TW" cap="none" dirty="0" smtClean="0"/>
              <a:t>Proxy</a:t>
            </a:r>
            <a:r>
              <a:rPr lang="zh-TW" altLang="en-US" dirty="0" smtClean="0"/>
              <a:t>連線</a:t>
            </a:r>
            <a:endParaRPr lang="zh-TW" altLang="en-US" dirty="0"/>
          </a:p>
        </p:txBody>
      </p:sp>
      <p:sp>
        <p:nvSpPr>
          <p:cNvPr id="78852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>
              <a:buNone/>
            </a:pPr>
            <a:r>
              <a:rPr lang="en-US" altLang="zh-TW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zh-TW" altLang="zh-TW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022" y="1484784"/>
            <a:ext cx="10713863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Step 2 - </a:t>
            </a:r>
            <a:r>
              <a:rPr lang="en-US" altLang="zh-TW" cap="none" dirty="0" smtClean="0"/>
              <a:t>Chrome</a:t>
            </a:r>
            <a:r>
              <a:rPr lang="zh-TW" altLang="en-US" dirty="0" smtClean="0"/>
              <a:t>設定</a:t>
            </a:r>
            <a:r>
              <a:rPr lang="en-US" altLang="zh-TW" cap="none" dirty="0" smtClean="0"/>
              <a:t>Proxy</a:t>
            </a:r>
            <a:r>
              <a:rPr lang="zh-TW" altLang="en-US" dirty="0" smtClean="0"/>
              <a:t>連線</a:t>
            </a:r>
            <a:endParaRPr lang="zh-TW" altLang="en-US" dirty="0"/>
          </a:p>
        </p:txBody>
      </p:sp>
      <p:sp>
        <p:nvSpPr>
          <p:cNvPr id="78852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>
              <a:buNone/>
            </a:pPr>
            <a:r>
              <a:rPr lang="en-US" altLang="zh-TW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zh-TW" altLang="zh-TW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1477030"/>
            <a:ext cx="7132977" cy="519805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808" y="2564904"/>
            <a:ext cx="7591240" cy="3149132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4871864" y="6078487"/>
            <a:ext cx="6264696" cy="461665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sz="2400" dirty="0">
                <a:solidFill>
                  <a:schemeClr val="tx2"/>
                </a:solidFill>
              </a:rPr>
              <a:t>＊</a:t>
            </a:r>
            <a:r>
              <a:rPr lang="en-US" altLang="zh-TW" sz="2400" dirty="0" smtClean="0">
                <a:solidFill>
                  <a:schemeClr val="tx2"/>
                </a:solidFill>
              </a:rPr>
              <a:t>Safari</a:t>
            </a:r>
            <a:r>
              <a:rPr lang="zh-TW" altLang="en-US" sz="2400" dirty="0">
                <a:solidFill>
                  <a:schemeClr val="tx2"/>
                </a:solidFill>
              </a:rPr>
              <a:t>瀏覽器</a:t>
            </a:r>
            <a:r>
              <a:rPr lang="en-US" altLang="zh-TW" sz="2400" dirty="0">
                <a:solidFill>
                  <a:schemeClr val="tx2"/>
                </a:solidFill>
              </a:rPr>
              <a:t>(MAC)Proxy</a:t>
            </a:r>
            <a:r>
              <a:rPr lang="zh-TW" altLang="en-US" sz="2400" dirty="0">
                <a:solidFill>
                  <a:schemeClr val="tx2"/>
                </a:solidFill>
                <a:hlinkClick r:id="rId5"/>
              </a:rPr>
              <a:t>設定教學</a:t>
            </a:r>
            <a:r>
              <a:rPr lang="zh-TW" altLang="en-US" sz="2400" dirty="0">
                <a:solidFill>
                  <a:schemeClr val="tx2"/>
                </a:solidFill>
              </a:rPr>
              <a:t>請點此</a:t>
            </a:r>
          </a:p>
        </p:txBody>
      </p:sp>
    </p:spTree>
    <p:extLst>
      <p:ext uri="{BB962C8B-B14F-4D97-AF65-F5344CB8AC3E}">
        <p14:creationId xmlns:p14="http://schemas.microsoft.com/office/powerpoint/2010/main" val="119319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/>
              <a:t>如何取得非本館館藏</a:t>
            </a:r>
          </a:p>
        </p:txBody>
      </p:sp>
      <p:sp>
        <p:nvSpPr>
          <p:cNvPr id="10" name="文字版面配置區 9"/>
          <p:cNvSpPr>
            <a:spLocks noGrp="1"/>
          </p:cNvSpPr>
          <p:nvPr>
            <p:ph type="body" idx="1"/>
          </p:nvPr>
        </p:nvSpPr>
        <p:spPr>
          <a:xfrm>
            <a:off x="2695194" y="4149080"/>
            <a:ext cx="6801612" cy="1440160"/>
          </a:xfrm>
        </p:spPr>
        <p:txBody>
          <a:bodyPr anchor="ctr">
            <a:normAutofit fontScale="92500" lnSpcReduction="10000"/>
          </a:bodyPr>
          <a:lstStyle/>
          <a:p>
            <a:pPr algn="ctr"/>
            <a:r>
              <a:rPr lang="zh-TW" altLang="en-US" sz="2800" dirty="0" smtClean="0">
                <a:solidFill>
                  <a:schemeClr val="bg2"/>
                </a:solidFill>
                <a:latin typeface="+mj-ea"/>
                <a:cs typeface="Times New Roman" panose="02020603050405020304" pitchFamily="18" charset="0"/>
              </a:rPr>
              <a:t>學生推薦</a:t>
            </a:r>
            <a:r>
              <a:rPr lang="zh-TW" altLang="en-US" sz="2800" dirty="0">
                <a:solidFill>
                  <a:schemeClr val="bg2"/>
                </a:solidFill>
                <a:latin typeface="+mj-ea"/>
                <a:cs typeface="Times New Roman" panose="02020603050405020304" pitchFamily="18" charset="0"/>
              </a:rPr>
              <a:t>圖書</a:t>
            </a:r>
          </a:p>
          <a:p>
            <a:pPr algn="ctr"/>
            <a:r>
              <a:rPr lang="zh-TW" altLang="en-US" sz="2800" dirty="0">
                <a:solidFill>
                  <a:schemeClr val="bg2"/>
                </a:solidFill>
                <a:latin typeface="+mj-ea"/>
                <a:cs typeface="Times New Roman" panose="02020603050405020304" pitchFamily="18" charset="0"/>
              </a:rPr>
              <a:t>全國文獻傳遞服務</a:t>
            </a:r>
            <a:r>
              <a:rPr lang="en-US" altLang="zh-TW" sz="2800" dirty="0">
                <a:solidFill>
                  <a:schemeClr val="bg2"/>
                </a:solidFill>
                <a:latin typeface="+mj-ea"/>
                <a:cs typeface="Times New Roman" panose="02020603050405020304" pitchFamily="18" charset="0"/>
              </a:rPr>
              <a:t>(NDDS)</a:t>
            </a:r>
          </a:p>
          <a:p>
            <a:pPr algn="ctr"/>
            <a:r>
              <a:rPr lang="zh-TW" altLang="en-US" sz="2800" dirty="0">
                <a:solidFill>
                  <a:schemeClr val="bg2"/>
                </a:solidFill>
                <a:latin typeface="+mj-ea"/>
                <a:cs typeface="Times New Roman" panose="02020603050405020304" pitchFamily="18" charset="0"/>
              </a:rPr>
              <a:t>館際合作</a:t>
            </a:r>
            <a:r>
              <a:rPr lang="zh-TW" altLang="en-US" sz="2800" dirty="0" smtClean="0">
                <a:solidFill>
                  <a:schemeClr val="bg2"/>
                </a:solidFill>
                <a:latin typeface="+mj-ea"/>
                <a:cs typeface="Times New Roman" panose="02020603050405020304" pitchFamily="18" charset="0"/>
              </a:rPr>
              <a:t>證</a:t>
            </a:r>
            <a:endParaRPr lang="zh-TW" altLang="en-US" sz="2800" dirty="0">
              <a:solidFill>
                <a:schemeClr val="bg2"/>
              </a:solidFill>
              <a:latin typeface="+mj-ea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B92A1E9-0F4D-460A-9DC5-F81AC31C4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E42C-14EE-4029-9B3A-6DB11C5774FB}" type="slidenum">
              <a:rPr lang="en-US" altLang="zh-TW" smtClean="0"/>
              <a:pPr/>
              <a:t>27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2285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 如何取得非本館館藏</a:t>
            </a:r>
            <a:r>
              <a:rPr lang="en-US" altLang="zh-TW" smtClean="0"/>
              <a:t>-</a:t>
            </a:r>
            <a:r>
              <a:rPr lang="zh-TW" altLang="en-US" smtClean="0"/>
              <a:t>①推薦圖書</a:t>
            </a:r>
            <a:endParaRPr lang="zh-TW" altLang="en-US" dirty="0"/>
          </a:p>
        </p:txBody>
      </p:sp>
      <p:pic>
        <p:nvPicPr>
          <p:cNvPr id="7" name="內容版面配置區 6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47528" y="1336483"/>
            <a:ext cx="8628670" cy="5361504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C7B8-CE24-4A2D-8206-2E53EA4C0708}" type="slidenum">
              <a:rPr lang="en-US" altLang="zh-TW" smtClean="0"/>
              <a:pPr/>
              <a:t>28</a:t>
            </a:fld>
            <a:endParaRPr lang="en-US" altLang="zh-TW" dirty="0"/>
          </a:p>
        </p:txBody>
      </p:sp>
      <p:sp>
        <p:nvSpPr>
          <p:cNvPr id="8" name="矩形 7"/>
          <p:cNvSpPr/>
          <p:nvPr/>
        </p:nvSpPr>
        <p:spPr bwMode="auto">
          <a:xfrm>
            <a:off x="7032104" y="4692352"/>
            <a:ext cx="936104" cy="968896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zh-TW" altLang="en-US"/>
          </a:p>
        </p:txBody>
      </p:sp>
      <p:sp>
        <p:nvSpPr>
          <p:cNvPr id="9" name="矩形 8"/>
          <p:cNvSpPr/>
          <p:nvPr/>
        </p:nvSpPr>
        <p:spPr bwMode="auto">
          <a:xfrm>
            <a:off x="7032104" y="4293096"/>
            <a:ext cx="936104" cy="360040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283045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 如何取得非本館館藏</a:t>
            </a:r>
            <a:r>
              <a:rPr lang="en-US" altLang="zh-TW" smtClean="0"/>
              <a:t>-</a:t>
            </a:r>
            <a:r>
              <a:rPr lang="zh-TW" altLang="en-US" smtClean="0"/>
              <a:t>①推薦圖書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8768" y="1700808"/>
            <a:ext cx="5921248" cy="4897000"/>
          </a:xfrm>
        </p:spPr>
      </p:pic>
      <p:sp>
        <p:nvSpPr>
          <p:cNvPr id="80899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>
              <a:buNone/>
            </a:pPr>
            <a:r>
              <a:rPr lang="en-US" altLang="zh-TW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endParaRPr lang="zh-TW" altLang="zh-TW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048" y="1988840"/>
            <a:ext cx="5344275" cy="240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944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/>
              <a:t>圖書館資源</a:t>
            </a:r>
            <a:r>
              <a:rPr lang="zh-TW" altLang="en-US" sz="4400" b="1" dirty="0" smtClean="0"/>
              <a:t>介紹</a:t>
            </a:r>
            <a:endParaRPr lang="zh-TW" altLang="en-US" sz="4400" b="1" dirty="0"/>
          </a:p>
        </p:txBody>
      </p:sp>
      <p:sp>
        <p:nvSpPr>
          <p:cNvPr id="10" name="文字版面配置區 9"/>
          <p:cNvSpPr>
            <a:spLocks noGrp="1"/>
          </p:cNvSpPr>
          <p:nvPr>
            <p:ph type="body" idx="1"/>
          </p:nvPr>
        </p:nvSpPr>
        <p:spPr>
          <a:xfrm>
            <a:off x="2695194" y="4149080"/>
            <a:ext cx="6801612" cy="761026"/>
          </a:xfrm>
        </p:spPr>
        <p:txBody>
          <a:bodyPr anchor="ctr">
            <a:normAutofit/>
          </a:bodyPr>
          <a:lstStyle/>
          <a:p>
            <a:pPr algn="ctr"/>
            <a:r>
              <a:rPr lang="zh-TW" altLang="en-US" sz="2800" dirty="0">
                <a:solidFill>
                  <a:schemeClr val="bg2"/>
                </a:solidFill>
                <a:latin typeface="+mj-ea"/>
                <a:cs typeface="Times New Roman" panose="02020603050405020304" pitchFamily="18" charset="0"/>
              </a:rPr>
              <a:t>圖書</a:t>
            </a:r>
            <a:r>
              <a:rPr lang="en-US" altLang="zh-TW" sz="2800" dirty="0">
                <a:solidFill>
                  <a:schemeClr val="bg2"/>
                </a:solidFill>
                <a:latin typeface="+mj-ea"/>
                <a:cs typeface="Times New Roman" panose="02020603050405020304" pitchFamily="18" charset="0"/>
              </a:rPr>
              <a:t>/</a:t>
            </a:r>
            <a:r>
              <a:rPr lang="zh-TW" altLang="en-US" sz="2800" dirty="0">
                <a:solidFill>
                  <a:schemeClr val="bg2"/>
                </a:solidFill>
                <a:latin typeface="+mj-ea"/>
                <a:cs typeface="Times New Roman" panose="02020603050405020304" pitchFamily="18" charset="0"/>
              </a:rPr>
              <a:t>視聽、資料庫、電子期刊、電子</a:t>
            </a:r>
            <a:r>
              <a:rPr lang="zh-TW" altLang="en-US" sz="2800" dirty="0" smtClean="0">
                <a:solidFill>
                  <a:schemeClr val="bg2"/>
                </a:solidFill>
                <a:latin typeface="+mj-ea"/>
                <a:cs typeface="Times New Roman" panose="02020603050405020304" pitchFamily="18" charset="0"/>
              </a:rPr>
              <a:t>書</a:t>
            </a:r>
            <a:endParaRPr lang="en-US" altLang="zh-TW" sz="2800" dirty="0">
              <a:solidFill>
                <a:schemeClr val="bg2"/>
              </a:solidFill>
              <a:latin typeface="+mj-ea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B92A1E9-0F4D-460A-9DC5-F81AC31C4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E42C-14EE-4029-9B3A-6DB11C5774FB}" type="slidenum">
              <a:rPr lang="en-US" altLang="zh-TW" smtClean="0"/>
              <a:pPr/>
              <a:t>3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90276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 如何取得非本館館藏</a:t>
            </a:r>
            <a:r>
              <a:rPr lang="en-US" altLang="zh-TW" smtClean="0"/>
              <a:t>-</a:t>
            </a:r>
            <a:r>
              <a:rPr lang="zh-TW" altLang="en-US" smtClean="0"/>
              <a:t>①推薦圖書</a:t>
            </a:r>
            <a:endParaRPr lang="zh-TW" altLang="en-US" dirty="0"/>
          </a:p>
        </p:txBody>
      </p:sp>
      <p:sp>
        <p:nvSpPr>
          <p:cNvPr id="80899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>
              <a:buNone/>
            </a:pPr>
            <a:r>
              <a:rPr lang="en-US" altLang="zh-TW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endParaRPr lang="zh-TW" altLang="zh-TW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11624" y="1412776"/>
            <a:ext cx="7051856" cy="537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968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 如何取得非本館館藏</a:t>
            </a:r>
            <a:r>
              <a:rPr lang="en-US" altLang="zh-TW" smtClean="0"/>
              <a:t>-</a:t>
            </a:r>
            <a:r>
              <a:rPr lang="zh-TW" altLang="en-US" smtClean="0"/>
              <a:t>①推薦圖書</a:t>
            </a:r>
            <a:endParaRPr lang="zh-TW" altLang="en-US" dirty="0"/>
          </a:p>
        </p:txBody>
      </p:sp>
      <p:sp>
        <p:nvSpPr>
          <p:cNvPr id="80899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>
              <a:buNone/>
            </a:pPr>
            <a:r>
              <a:rPr lang="en-US" altLang="zh-TW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endParaRPr lang="zh-TW" altLang="zh-TW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31504" y="1412776"/>
            <a:ext cx="9025119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4667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 如何取得非本館館藏</a:t>
            </a:r>
            <a:r>
              <a:rPr lang="en-US" altLang="zh-TW" smtClean="0"/>
              <a:t>-</a:t>
            </a:r>
            <a:r>
              <a:rPr lang="zh-TW" altLang="en-US" smtClean="0"/>
              <a:t>②</a:t>
            </a:r>
            <a:r>
              <a:rPr lang="en-US" altLang="zh-TW" smtClean="0"/>
              <a:t>NDDS</a:t>
            </a:r>
            <a:endParaRPr lang="zh-TW" altLang="en-US" dirty="0"/>
          </a:p>
        </p:txBody>
      </p:sp>
      <p:pic>
        <p:nvPicPr>
          <p:cNvPr id="7" name="內容版面配置區 6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19536" y="1382367"/>
            <a:ext cx="8589189" cy="5336973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C7B8-CE24-4A2D-8206-2E53EA4C0708}" type="slidenum">
              <a:rPr lang="en-US" altLang="zh-TW" smtClean="0"/>
              <a:pPr/>
              <a:t>32</a:t>
            </a:fld>
            <a:endParaRPr lang="en-US" altLang="zh-TW" dirty="0"/>
          </a:p>
        </p:txBody>
      </p:sp>
      <p:sp>
        <p:nvSpPr>
          <p:cNvPr id="8" name="矩形 7"/>
          <p:cNvSpPr/>
          <p:nvPr/>
        </p:nvSpPr>
        <p:spPr bwMode="auto">
          <a:xfrm>
            <a:off x="7032104" y="5805264"/>
            <a:ext cx="936104" cy="899742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zh-TW" altLang="en-US"/>
          </a:p>
        </p:txBody>
      </p:sp>
      <p:sp>
        <p:nvSpPr>
          <p:cNvPr id="9" name="矩形 8"/>
          <p:cNvSpPr/>
          <p:nvPr/>
        </p:nvSpPr>
        <p:spPr bwMode="auto">
          <a:xfrm>
            <a:off x="6960096" y="4365104"/>
            <a:ext cx="936104" cy="360040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137014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如何取得非本館館藏</a:t>
            </a:r>
            <a:r>
              <a:rPr lang="en-US" altLang="zh-TW" dirty="0"/>
              <a:t>-②</a:t>
            </a:r>
            <a:r>
              <a:rPr lang="en-US" altLang="zh-TW" dirty="0" smtClean="0"/>
              <a:t>NDDS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9496" y="1459389"/>
            <a:ext cx="9615836" cy="5065955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C7B8-CE24-4A2D-8206-2E53EA4C0708}" type="slidenum">
              <a:rPr lang="en-US" altLang="zh-TW" smtClean="0"/>
              <a:pPr/>
              <a:t>33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3765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如何取得非本館館藏</a:t>
            </a:r>
            <a:r>
              <a:rPr lang="en-US" altLang="zh-TW" dirty="0"/>
              <a:t>-②NDDS-</a:t>
            </a:r>
            <a:r>
              <a:rPr lang="zh-TW" altLang="en-US" dirty="0"/>
              <a:t>借</a:t>
            </a:r>
            <a:r>
              <a:rPr lang="zh-TW" altLang="en-US" dirty="0" smtClean="0"/>
              <a:t>書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9536" y="1412776"/>
            <a:ext cx="8352928" cy="5301297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C7B8-CE24-4A2D-8206-2E53EA4C0708}" type="slidenum">
              <a:rPr lang="en-US" altLang="zh-TW" smtClean="0"/>
              <a:pPr/>
              <a:t>34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12778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如何取得非本館館藏</a:t>
            </a:r>
            <a:r>
              <a:rPr lang="en-US" altLang="zh-TW" dirty="0"/>
              <a:t>-②NDDS-</a:t>
            </a:r>
            <a:r>
              <a:rPr lang="zh-TW" altLang="en-US" dirty="0"/>
              <a:t>借</a:t>
            </a:r>
            <a:r>
              <a:rPr lang="zh-TW" altLang="en-US" dirty="0" smtClean="0"/>
              <a:t>書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3512" y="1484784"/>
            <a:ext cx="8730993" cy="4966252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C7B8-CE24-4A2D-8206-2E53EA4C0708}" type="slidenum">
              <a:rPr lang="en-US" altLang="zh-TW" smtClean="0"/>
              <a:pPr/>
              <a:t>35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6378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如何取得非本館館藏</a:t>
            </a:r>
            <a:r>
              <a:rPr lang="en-US" altLang="zh-TW" dirty="0"/>
              <a:t>-②NDDS-</a:t>
            </a:r>
            <a:r>
              <a:rPr lang="zh-TW" altLang="en-US" dirty="0"/>
              <a:t>借</a:t>
            </a:r>
            <a:r>
              <a:rPr lang="zh-TW" altLang="en-US" dirty="0" smtClean="0"/>
              <a:t>書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3552" y="1412776"/>
            <a:ext cx="8352928" cy="5339530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C7B8-CE24-4A2D-8206-2E53EA4C0708}" type="slidenum">
              <a:rPr lang="en-US" altLang="zh-TW" smtClean="0"/>
              <a:pPr/>
              <a:t>36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67484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如何取得非本館館藏</a:t>
            </a:r>
            <a:r>
              <a:rPr lang="en-US" altLang="zh-TW" dirty="0"/>
              <a:t>-②NDDS-</a:t>
            </a:r>
            <a:r>
              <a:rPr lang="zh-TW" altLang="en-US" dirty="0" smtClean="0"/>
              <a:t>複印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2462" y="1453615"/>
            <a:ext cx="8187075" cy="5190296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C7B8-CE24-4A2D-8206-2E53EA4C0708}" type="slidenum">
              <a:rPr lang="en-US" altLang="zh-TW" smtClean="0"/>
              <a:pPr/>
              <a:t>37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1969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如何取得非本館館藏</a:t>
            </a:r>
            <a:r>
              <a:rPr lang="en-US" altLang="zh-TW" dirty="0"/>
              <a:t>-②NDDS-</a:t>
            </a:r>
            <a:r>
              <a:rPr lang="zh-TW" altLang="en-US" dirty="0" smtClean="0"/>
              <a:t>複印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5225" y="1464774"/>
            <a:ext cx="8702068" cy="4916553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C7B8-CE24-4A2D-8206-2E53EA4C0708}" type="slidenum">
              <a:rPr lang="en-US" altLang="zh-TW" smtClean="0"/>
              <a:pPr/>
              <a:t>38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8291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如何取得非本館館藏</a:t>
            </a:r>
            <a:r>
              <a:rPr lang="en-US" altLang="zh-TW" dirty="0"/>
              <a:t>-②NDDS-</a:t>
            </a:r>
            <a:r>
              <a:rPr lang="zh-TW" altLang="en-US" dirty="0" smtClean="0"/>
              <a:t>複印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9536" y="1422596"/>
            <a:ext cx="8460519" cy="5262925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C7B8-CE24-4A2D-8206-2E53EA4C0708}" type="slidenum">
              <a:rPr lang="en-US" altLang="zh-TW" smtClean="0"/>
              <a:pPr/>
              <a:t>39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26884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AutoShap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000" dirty="0" smtClean="0"/>
              <a:t> </a:t>
            </a:r>
            <a:r>
              <a:rPr lang="zh-TW" altLang="en-US" sz="4000" dirty="0" smtClean="0">
                <a:hlinkClick r:id="rId3"/>
              </a:rPr>
              <a:t>圖書館</a:t>
            </a:r>
            <a:r>
              <a:rPr lang="zh-TW" altLang="en-US" sz="4000" dirty="0" smtClean="0"/>
              <a:t>首頁</a:t>
            </a:r>
            <a:endParaRPr lang="en-US" sz="2200" dirty="0"/>
          </a:p>
        </p:txBody>
      </p:sp>
      <p:pic>
        <p:nvPicPr>
          <p:cNvPr id="12" name="內容版面配置區 11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-141" r="-1"/>
          <a:stretch/>
        </p:blipFill>
        <p:spPr>
          <a:xfrm>
            <a:off x="1055440" y="1412776"/>
            <a:ext cx="10070954" cy="5328592"/>
          </a:xfrm>
        </p:spPr>
      </p:pic>
      <p:sp>
        <p:nvSpPr>
          <p:cNvPr id="58371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>
              <a:buNone/>
            </a:pPr>
            <a:r>
              <a:rPr lang="en-US" altLang="zh-TW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zh-TW" altLang="zh-TW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5">
            <a:hlinkClick r:id="rId5"/>
          </p:cNvPr>
          <p:cNvSpPr>
            <a:spLocks noChangeArrowheads="1"/>
          </p:cNvSpPr>
          <p:nvPr/>
        </p:nvSpPr>
        <p:spPr bwMode="auto">
          <a:xfrm>
            <a:off x="4403812" y="5805264"/>
            <a:ext cx="3384376" cy="1008112"/>
          </a:xfrm>
          <a:prstGeom prst="rect">
            <a:avLst/>
          </a:prstGeom>
          <a:solidFill>
            <a:srgbClr val="0070C0">
              <a:alpha val="14902"/>
            </a:srgbClr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zh-TW" altLang="en-US" sz="1800"/>
          </a:p>
        </p:txBody>
      </p:sp>
      <p:sp>
        <p:nvSpPr>
          <p:cNvPr id="23" name="Rectangle 5">
            <a:hlinkClick r:id="rId5"/>
          </p:cNvPr>
          <p:cNvSpPr>
            <a:spLocks noChangeArrowheads="1"/>
          </p:cNvSpPr>
          <p:nvPr/>
        </p:nvSpPr>
        <p:spPr bwMode="auto">
          <a:xfrm>
            <a:off x="4403812" y="4634840"/>
            <a:ext cx="2268252" cy="1098416"/>
          </a:xfrm>
          <a:prstGeom prst="rect">
            <a:avLst/>
          </a:prstGeom>
          <a:solidFill>
            <a:srgbClr val="FF0000">
              <a:alpha val="1490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zh-TW" altLang="en-US" sz="1800"/>
          </a:p>
        </p:txBody>
      </p:sp>
      <p:sp>
        <p:nvSpPr>
          <p:cNvPr id="24" name="Rectangle 5">
            <a:hlinkClick r:id="rId5"/>
          </p:cNvPr>
          <p:cNvSpPr>
            <a:spLocks noChangeArrowheads="1"/>
          </p:cNvSpPr>
          <p:nvPr/>
        </p:nvSpPr>
        <p:spPr bwMode="auto">
          <a:xfrm>
            <a:off x="2423592" y="4634840"/>
            <a:ext cx="1152128" cy="378336"/>
          </a:xfrm>
          <a:prstGeom prst="rect">
            <a:avLst/>
          </a:prstGeom>
          <a:solidFill>
            <a:srgbClr val="FF0000">
              <a:alpha val="1490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zh-TW" altLang="en-US" sz="1800"/>
          </a:p>
        </p:txBody>
      </p:sp>
      <p:sp>
        <p:nvSpPr>
          <p:cNvPr id="25" name="Rectangle 5">
            <a:hlinkClick r:id="rId5"/>
          </p:cNvPr>
          <p:cNvSpPr>
            <a:spLocks noChangeArrowheads="1"/>
          </p:cNvSpPr>
          <p:nvPr/>
        </p:nvSpPr>
        <p:spPr bwMode="auto">
          <a:xfrm>
            <a:off x="2423592" y="5085184"/>
            <a:ext cx="1126071" cy="360040"/>
          </a:xfrm>
          <a:prstGeom prst="rect">
            <a:avLst/>
          </a:prstGeom>
          <a:solidFill>
            <a:srgbClr val="0070C0">
              <a:alpha val="14902"/>
            </a:srgbClr>
          </a:solidFill>
          <a:ln>
            <a:noFill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zh-TW" altLang="en-US" sz="1800"/>
          </a:p>
        </p:txBody>
      </p:sp>
      <p:cxnSp>
        <p:nvCxnSpPr>
          <p:cNvPr id="17" name="直線單箭頭接點 16"/>
          <p:cNvCxnSpPr>
            <a:endCxn id="23" idx="1"/>
          </p:cNvCxnSpPr>
          <p:nvPr/>
        </p:nvCxnSpPr>
        <p:spPr>
          <a:xfrm>
            <a:off x="3575720" y="4869160"/>
            <a:ext cx="828092" cy="314888"/>
          </a:xfrm>
          <a:prstGeom prst="straightConnector1">
            <a:avLst/>
          </a:prstGeom>
          <a:ln w="57150">
            <a:solidFill>
              <a:srgbClr val="EE7EA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>
            <a:endCxn id="22" idx="1"/>
          </p:cNvCxnSpPr>
          <p:nvPr/>
        </p:nvCxnSpPr>
        <p:spPr>
          <a:xfrm>
            <a:off x="3549663" y="5229200"/>
            <a:ext cx="854149" cy="108012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29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mtClean="0"/>
              <a:t> 如何取得非本館館藏</a:t>
            </a:r>
            <a:r>
              <a:rPr lang="en-US" altLang="zh-TW" smtClean="0"/>
              <a:t>-</a:t>
            </a:r>
            <a:r>
              <a:rPr lang="zh-TW" altLang="en-US" smtClean="0"/>
              <a:t>③館際合作證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75520" y="1412875"/>
            <a:ext cx="8640960" cy="5315775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C7B8-CE24-4A2D-8206-2E53EA4C0708}" type="slidenum">
              <a:rPr lang="en-US" altLang="zh-TW" smtClean="0"/>
              <a:pPr/>
              <a:t>40</a:t>
            </a:fld>
            <a:endParaRPr lang="en-US" altLang="zh-TW" dirty="0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2495600" y="2379181"/>
            <a:ext cx="3528392" cy="361379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zh-TW" altLang="en-US" sz="1800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495600" y="2924944"/>
            <a:ext cx="4032448" cy="36004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zh-TW" altLang="en-US" sz="1800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1" name="圓角矩形圖說文字 10"/>
          <p:cNvSpPr/>
          <p:nvPr/>
        </p:nvSpPr>
        <p:spPr>
          <a:xfrm>
            <a:off x="7621244" y="2433148"/>
            <a:ext cx="4241116" cy="686593"/>
          </a:xfrm>
          <a:prstGeom prst="wedgeRoundRectCallout">
            <a:avLst>
              <a:gd name="adj1" fmla="val 21454"/>
              <a:gd name="adj2" fmla="val 48379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r>
              <a:rPr lang="en-US" altLang="zh-TW" sz="2400" b="1" dirty="0">
                <a:solidFill>
                  <a:schemeClr val="tx2"/>
                </a:solidFill>
                <a:latin typeface="+mj-ea"/>
              </a:rPr>
              <a:t>※</a:t>
            </a:r>
            <a:r>
              <a:rPr lang="zh-TW" altLang="en-US" sz="2400" b="1" dirty="0">
                <a:solidFill>
                  <a:schemeClr val="tx2"/>
                </a:solidFill>
                <a:latin typeface="+mj-ea"/>
              </a:rPr>
              <a:t>合作圖書館清單及各館規定</a:t>
            </a:r>
          </a:p>
        </p:txBody>
      </p:sp>
    </p:spTree>
    <p:extLst>
      <p:ext uri="{BB962C8B-B14F-4D97-AF65-F5344CB8AC3E}">
        <p14:creationId xmlns:p14="http://schemas.microsoft.com/office/powerpoint/2010/main" val="364667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b="1" cap="none" dirty="0" err="1" smtClean="0"/>
              <a:t>TronClass</a:t>
            </a:r>
            <a:r>
              <a:rPr lang="zh-TW" altLang="en-US" sz="4400" b="1" dirty="0" smtClean="0"/>
              <a:t>網路</a:t>
            </a:r>
            <a:r>
              <a:rPr lang="zh-TW" altLang="en-US" sz="4400" b="1" dirty="0"/>
              <a:t>大學</a:t>
            </a:r>
          </a:p>
        </p:txBody>
      </p:sp>
      <p:sp>
        <p:nvSpPr>
          <p:cNvPr id="10" name="文字版面配置區 9"/>
          <p:cNvSpPr>
            <a:spLocks noGrp="1"/>
          </p:cNvSpPr>
          <p:nvPr>
            <p:ph type="body" idx="1"/>
          </p:nvPr>
        </p:nvSpPr>
        <p:spPr>
          <a:xfrm>
            <a:off x="2695194" y="4149080"/>
            <a:ext cx="6801612" cy="1512168"/>
          </a:xfrm>
        </p:spPr>
        <p:txBody>
          <a:bodyPr anchor="ctr">
            <a:normAutofit/>
          </a:bodyPr>
          <a:lstStyle/>
          <a:p>
            <a:pPr algn="ctr"/>
            <a:r>
              <a:rPr lang="zh-TW" altLang="en-US" sz="2800" dirty="0">
                <a:solidFill>
                  <a:schemeClr val="bg2"/>
                </a:solidFill>
                <a:latin typeface="+mj-ea"/>
                <a:cs typeface="Times New Roman" panose="02020603050405020304" pitchFamily="18" charset="0"/>
              </a:rPr>
              <a:t>常用資料庫教育訓練</a:t>
            </a:r>
          </a:p>
          <a:p>
            <a:pPr algn="ctr"/>
            <a:r>
              <a:rPr lang="en-US" altLang="zh-TW" sz="2800" dirty="0" err="1">
                <a:solidFill>
                  <a:schemeClr val="bg2"/>
                </a:solidFill>
                <a:latin typeface="+mj-ea"/>
                <a:cs typeface="Times New Roman" panose="02020603050405020304" pitchFamily="18" charset="0"/>
              </a:rPr>
              <a:t>Turnitin</a:t>
            </a:r>
            <a:r>
              <a:rPr lang="zh-TW" altLang="en-US" sz="2800" dirty="0">
                <a:solidFill>
                  <a:schemeClr val="bg2"/>
                </a:solidFill>
                <a:latin typeface="+mj-ea"/>
                <a:cs typeface="Times New Roman" panose="02020603050405020304" pitchFamily="18" charset="0"/>
              </a:rPr>
              <a:t>原創性比對系統教育</a:t>
            </a:r>
            <a:r>
              <a:rPr lang="zh-TW" altLang="en-US" sz="2800" dirty="0" smtClean="0">
                <a:solidFill>
                  <a:schemeClr val="bg2"/>
                </a:solidFill>
                <a:latin typeface="+mj-ea"/>
                <a:cs typeface="Times New Roman" panose="02020603050405020304" pitchFamily="18" charset="0"/>
              </a:rPr>
              <a:t>訓練</a:t>
            </a:r>
            <a:endParaRPr lang="zh-TW" altLang="en-US" sz="2800" dirty="0">
              <a:solidFill>
                <a:schemeClr val="bg2"/>
              </a:solidFill>
              <a:latin typeface="+mj-ea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B92A1E9-0F4D-460A-9DC5-F81AC31C4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E42C-14EE-4029-9B3A-6DB11C5774FB}" type="slidenum">
              <a:rPr lang="en-US" altLang="zh-TW" smtClean="0"/>
              <a:pPr/>
              <a:t>41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2152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cap="none" dirty="0" smtClean="0"/>
              <a:t> </a:t>
            </a:r>
            <a:r>
              <a:rPr lang="en-US" altLang="zh-TW" cap="none" dirty="0" smtClean="0"/>
              <a:t>TronClass</a:t>
            </a:r>
            <a:r>
              <a:rPr lang="zh-TW" altLang="en-US" cap="none" dirty="0"/>
              <a:t> </a:t>
            </a:r>
            <a:r>
              <a:rPr lang="en-US" altLang="zh-TW" cap="none" dirty="0" smtClean="0"/>
              <a:t>-</a:t>
            </a:r>
            <a:r>
              <a:rPr lang="zh-TW" altLang="en-US" cap="none" dirty="0" smtClean="0"/>
              <a:t> </a:t>
            </a:r>
            <a:r>
              <a:rPr lang="zh-TW" altLang="en-US" dirty="0" smtClean="0"/>
              <a:t>圖書館利用課程</a:t>
            </a:r>
            <a:endParaRPr lang="zh-TW" altLang="en-US" dirty="0"/>
          </a:p>
        </p:txBody>
      </p:sp>
      <p:pic>
        <p:nvPicPr>
          <p:cNvPr id="7" name="內容版面配置區 6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75842" y="1412875"/>
            <a:ext cx="8111753" cy="5040313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C7B8-CE24-4A2D-8206-2E53EA4C0708}" type="slidenum">
              <a:rPr lang="en-US" altLang="zh-TW" smtClean="0"/>
              <a:pPr/>
              <a:t>42</a:t>
            </a:fld>
            <a:endParaRPr lang="en-US" altLang="zh-TW" dirty="0"/>
          </a:p>
        </p:txBody>
      </p:sp>
      <p:sp>
        <p:nvSpPr>
          <p:cNvPr id="8" name="矩形 7"/>
          <p:cNvSpPr/>
          <p:nvPr/>
        </p:nvSpPr>
        <p:spPr bwMode="auto">
          <a:xfrm>
            <a:off x="7968208" y="5589240"/>
            <a:ext cx="1080120" cy="863948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zh-TW" altLang="en-US"/>
          </a:p>
        </p:txBody>
      </p:sp>
      <p:sp>
        <p:nvSpPr>
          <p:cNvPr id="9" name="矩形 8"/>
          <p:cNvSpPr/>
          <p:nvPr/>
        </p:nvSpPr>
        <p:spPr bwMode="auto">
          <a:xfrm>
            <a:off x="6960096" y="4149080"/>
            <a:ext cx="936104" cy="360040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255454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 </a:t>
            </a:r>
            <a:r>
              <a:rPr lang="en-US" altLang="zh-TW" smtClean="0"/>
              <a:t>TronClass</a:t>
            </a:r>
            <a:r>
              <a:rPr lang="zh-TW" altLang="en-US" smtClean="0"/>
              <a:t> </a:t>
            </a:r>
            <a:r>
              <a:rPr lang="en-US" altLang="zh-TW" smtClean="0"/>
              <a:t>-</a:t>
            </a:r>
            <a:r>
              <a:rPr lang="zh-TW" altLang="en-US" smtClean="0"/>
              <a:t> 圖書館利用課程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C7B8-CE24-4A2D-8206-2E53EA4C0708}" type="slidenum">
              <a:rPr lang="en-US" altLang="zh-TW" smtClean="0"/>
              <a:pPr/>
              <a:t>43</a:t>
            </a:fld>
            <a:endParaRPr lang="en-US" altLang="zh-TW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1412776"/>
            <a:ext cx="5976664" cy="5354604"/>
          </a:xfrm>
          <a:prstGeom prst="rect">
            <a:avLst/>
          </a:prstGeom>
        </p:spPr>
      </p:pic>
      <p:sp>
        <p:nvSpPr>
          <p:cNvPr id="9" name="圓角矩形圖說文字 8"/>
          <p:cNvSpPr/>
          <p:nvPr/>
        </p:nvSpPr>
        <p:spPr>
          <a:xfrm>
            <a:off x="8976320" y="2132856"/>
            <a:ext cx="2886040" cy="3240360"/>
          </a:xfrm>
          <a:prstGeom prst="wedgeRoundRectCallout">
            <a:avLst>
              <a:gd name="adj1" fmla="val 21454"/>
              <a:gd name="adj2" fmla="val 48379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r>
              <a:rPr lang="en-US" altLang="zh-TW" sz="2400" b="1" dirty="0">
                <a:solidFill>
                  <a:schemeClr val="tx2"/>
                </a:solidFill>
                <a:latin typeface="+mj-ea"/>
              </a:rPr>
              <a:t>1.</a:t>
            </a:r>
            <a:r>
              <a:rPr lang="zh-TW" altLang="en-US" sz="2400" b="1" dirty="0">
                <a:solidFill>
                  <a:schemeClr val="tx2"/>
                </a:solidFill>
                <a:latin typeface="+mj-ea"/>
              </a:rPr>
              <a:t>點選加入課程</a:t>
            </a:r>
            <a:endParaRPr lang="en-US" altLang="zh-TW" sz="2400" b="1" dirty="0">
              <a:solidFill>
                <a:schemeClr val="tx2"/>
              </a:solidFill>
              <a:latin typeface="+mj-ea"/>
            </a:endParaRPr>
          </a:p>
          <a:p>
            <a:r>
              <a:rPr lang="en-US" altLang="zh-TW" sz="2400" b="1" dirty="0">
                <a:solidFill>
                  <a:srgbClr val="C00000"/>
                </a:solidFill>
                <a:latin typeface="+mj-ea"/>
              </a:rPr>
              <a:t>(</a:t>
            </a:r>
            <a:r>
              <a:rPr lang="zh-TW" altLang="en-US" sz="2400" b="1" dirty="0">
                <a:solidFill>
                  <a:srgbClr val="C00000"/>
                </a:solidFill>
                <a:latin typeface="+mj-ea"/>
              </a:rPr>
              <a:t>課程加入後，該處即變更為</a:t>
            </a:r>
            <a:r>
              <a:rPr lang="zh-TW" altLang="en-US" sz="2400" b="1" u="sng" dirty="0">
                <a:solidFill>
                  <a:schemeClr val="accent1"/>
                </a:solidFill>
                <a:latin typeface="+mj-ea"/>
              </a:rPr>
              <a:t>進入課程</a:t>
            </a:r>
            <a:r>
              <a:rPr lang="en-US" altLang="zh-TW" sz="2400" b="1" dirty="0" smtClean="0">
                <a:solidFill>
                  <a:srgbClr val="C00000"/>
                </a:solidFill>
                <a:latin typeface="+mj-ea"/>
              </a:rPr>
              <a:t>)</a:t>
            </a:r>
          </a:p>
          <a:p>
            <a:endParaRPr lang="en-US" altLang="zh-TW" sz="2400" b="1" dirty="0">
              <a:solidFill>
                <a:srgbClr val="C00000"/>
              </a:solidFill>
              <a:latin typeface="+mj-ea"/>
            </a:endParaRPr>
          </a:p>
          <a:p>
            <a:r>
              <a:rPr lang="en-US" altLang="zh-TW" sz="2400" b="1" dirty="0">
                <a:solidFill>
                  <a:schemeClr val="tx2"/>
                </a:solidFill>
                <a:latin typeface="+mj-ea"/>
              </a:rPr>
              <a:t>2.</a:t>
            </a:r>
            <a:r>
              <a:rPr lang="zh-TW" altLang="en-US" sz="2400" b="1" dirty="0">
                <a:solidFill>
                  <a:schemeClr val="tx2"/>
                </a:solidFill>
                <a:latin typeface="+mj-ea"/>
              </a:rPr>
              <a:t>點選</a:t>
            </a:r>
            <a:r>
              <a:rPr lang="zh-TW" altLang="en-US" sz="2400" b="1" u="sng" dirty="0">
                <a:solidFill>
                  <a:schemeClr val="accent1"/>
                </a:solidFill>
                <a:latin typeface="+mj-ea"/>
              </a:rPr>
              <a:t>進入課程</a:t>
            </a:r>
            <a:r>
              <a:rPr lang="zh-TW" altLang="en-US" sz="2400" b="1" dirty="0">
                <a:solidFill>
                  <a:schemeClr val="tx2"/>
                </a:solidFill>
                <a:latin typeface="+mj-ea"/>
              </a:rPr>
              <a:t>後，觀看教學影片</a:t>
            </a:r>
          </a:p>
        </p:txBody>
      </p:sp>
      <p:sp>
        <p:nvSpPr>
          <p:cNvPr id="10" name="矩形 9"/>
          <p:cNvSpPr/>
          <p:nvPr/>
        </p:nvSpPr>
        <p:spPr bwMode="auto">
          <a:xfrm>
            <a:off x="5159896" y="2132857"/>
            <a:ext cx="1368152" cy="36004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368386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>
              <a:ext uri="{FF2B5EF4-FFF2-40B4-BE49-F238E27FC236}">
                <a16:creationId xmlns:a16="http://schemas.microsoft.com/office/drawing/2014/main" id="{79B387A9-AD3F-4DB7-967C-B553E1173ED9}"/>
              </a:ext>
            </a:extLst>
          </p:cNvPr>
          <p:cNvSpPr txBox="1">
            <a:spLocks/>
          </p:cNvSpPr>
          <p:nvPr/>
        </p:nvSpPr>
        <p:spPr bwMode="auto">
          <a:xfrm>
            <a:off x="2783632" y="1916832"/>
            <a:ext cx="6624736" cy="1565761"/>
          </a:xfrm>
          <a:prstGeom prst="rect">
            <a:avLst/>
          </a:prstGeom>
          <a:noFill/>
          <a:ln>
            <a:noFill/>
          </a:ln>
        </p:spPr>
        <p:txBody>
          <a:bodyPr lIns="91448" tIns="45724" rIns="91448" bIns="45724" anchor="b">
            <a:noAutofit/>
          </a:bodyPr>
          <a:lstStyle>
            <a:lvl1pPr algn="l" defTabSz="1217613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zh-TW" sz="5400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algn="l" defTabSz="1217613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defTabSz="1217613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defTabSz="1217613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defTabSz="1217613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defTabSz="1217613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defTabSz="1217613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defTabSz="1217613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defTabSz="1217613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defRPr/>
            </a:pPr>
            <a:r>
              <a:rPr lang="zh-TW" altLang="en-US" sz="3600" b="1" dirty="0" smtClean="0">
                <a:solidFill>
                  <a:schemeClr val="bg1"/>
                </a:solidFill>
                <a:latin typeface="+mj-ea"/>
                <a:cs typeface="Times New Roman" panose="02020603050405020304" pitchFamily="18" charset="0"/>
              </a:rPr>
              <a:t>感謝您的聆聽</a:t>
            </a:r>
            <a:endParaRPr lang="en-US" altLang="zh-TW" sz="3600" b="1" dirty="0" smtClean="0">
              <a:solidFill>
                <a:schemeClr val="bg1"/>
              </a:solidFill>
              <a:latin typeface="+mj-ea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defRPr/>
            </a:pPr>
            <a:r>
              <a:rPr lang="en-US" altLang="zh-TW" sz="3600" b="1" dirty="0" smtClean="0">
                <a:solidFill>
                  <a:schemeClr val="bg1"/>
                </a:solidFill>
                <a:latin typeface="+mj-ea"/>
                <a:cs typeface="Times New Roman" panose="02020603050405020304" pitchFamily="18" charset="0"/>
              </a:rPr>
              <a:t>Thanks </a:t>
            </a:r>
            <a:r>
              <a:rPr lang="en-US" altLang="zh-TW" sz="3600" b="1" dirty="0">
                <a:solidFill>
                  <a:schemeClr val="bg1"/>
                </a:solidFill>
                <a:latin typeface="+mj-ea"/>
                <a:cs typeface="Times New Roman" panose="02020603050405020304" pitchFamily="18" charset="0"/>
              </a:rPr>
              <a:t>for your attention</a:t>
            </a: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9DB39ACB-C2B5-499B-B943-B72A97EAE149}"/>
              </a:ext>
            </a:extLst>
          </p:cNvPr>
          <p:cNvSpPr txBox="1">
            <a:spLocks/>
          </p:cNvSpPr>
          <p:nvPr/>
        </p:nvSpPr>
        <p:spPr bwMode="auto">
          <a:xfrm>
            <a:off x="1847528" y="3671821"/>
            <a:ext cx="8352928" cy="792087"/>
          </a:xfrm>
          <a:prstGeom prst="rect">
            <a:avLst/>
          </a:prstGeom>
          <a:noFill/>
          <a:ln>
            <a:noFill/>
          </a:ln>
        </p:spPr>
        <p:txBody>
          <a:bodyPr lIns="91448" tIns="45724" rIns="91448" bIns="45724" anchor="ctr">
            <a:normAutofit/>
          </a:bodyPr>
          <a:lstStyle>
            <a:lvl1pPr algn="l" defTabSz="1217613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zh-TW" sz="5400" kern="1200" cap="none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algn="l" defTabSz="1217613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defTabSz="1217613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defTabSz="1217613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defTabSz="1217613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defTabSz="1217613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defTabSz="1217613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defTabSz="1217613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defTabSz="1217613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defRPr/>
            </a:pPr>
            <a:r>
              <a:rPr lang="en-US" altLang="zh-TW" sz="2401" b="1" dirty="0" smtClean="0">
                <a:solidFill>
                  <a:schemeClr val="bg1"/>
                </a:solidFill>
                <a:latin typeface="+mj-ea"/>
                <a:cs typeface="Times New Roman" panose="02020603050405020304" pitchFamily="18" charset="0"/>
              </a:rPr>
              <a:t>~</a:t>
            </a:r>
            <a:r>
              <a:rPr lang="zh-TW" altLang="en-US" sz="2401" b="1" dirty="0" smtClean="0">
                <a:solidFill>
                  <a:schemeClr val="bg1"/>
                </a:solidFill>
                <a:latin typeface="+mj-ea"/>
                <a:cs typeface="Times New Roman" panose="02020603050405020304" pitchFamily="18" charset="0"/>
              </a:rPr>
              <a:t>若</a:t>
            </a:r>
            <a:r>
              <a:rPr lang="zh-TW" altLang="en-US" sz="2401" b="1" dirty="0">
                <a:solidFill>
                  <a:schemeClr val="bg1"/>
                </a:solidFill>
                <a:latin typeface="+mj-ea"/>
                <a:cs typeface="Times New Roman" panose="02020603050405020304" pitchFamily="18" charset="0"/>
              </a:rPr>
              <a:t>有其他問題，歡迎聯絡</a:t>
            </a:r>
            <a:r>
              <a:rPr lang="zh-TW" altLang="en-US" sz="2401" b="1" dirty="0" smtClean="0">
                <a:solidFill>
                  <a:schemeClr val="bg1"/>
                </a:solidFill>
                <a:latin typeface="+mj-ea"/>
                <a:cs typeface="Times New Roman" panose="02020603050405020304" pitchFamily="18" charset="0"/>
              </a:rPr>
              <a:t>圖書館</a:t>
            </a:r>
            <a:r>
              <a:rPr lang="en-US" altLang="zh-TW" sz="2401" b="1" dirty="0" smtClean="0">
                <a:solidFill>
                  <a:schemeClr val="bg1"/>
                </a:solidFill>
                <a:latin typeface="+mj-ea"/>
                <a:cs typeface="Times New Roman" panose="02020603050405020304" pitchFamily="18" charset="0"/>
              </a:rPr>
              <a:t>~</a:t>
            </a:r>
          </a:p>
        </p:txBody>
      </p:sp>
      <p:sp>
        <p:nvSpPr>
          <p:cNvPr id="6" name="圓角矩形圖說文字 5"/>
          <p:cNvSpPr/>
          <p:nvPr/>
        </p:nvSpPr>
        <p:spPr>
          <a:xfrm>
            <a:off x="2135560" y="5013176"/>
            <a:ext cx="8136904" cy="936104"/>
          </a:xfrm>
          <a:prstGeom prst="wedgeRoundRectCallout">
            <a:avLst>
              <a:gd name="adj1" fmla="val 21454"/>
              <a:gd name="adj2" fmla="val 48379"/>
              <a:gd name="adj3" fmla="val 16667"/>
            </a:avLst>
          </a:prstGeom>
          <a:solidFill>
            <a:schemeClr val="tx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r>
              <a:rPr lang="zh-TW" altLang="en-US" sz="2000" b="1" dirty="0">
                <a:solidFill>
                  <a:schemeClr val="bg1"/>
                </a:solidFill>
                <a:latin typeface="+mj-ea"/>
              </a:rPr>
              <a:t>簡報下載：</a:t>
            </a:r>
            <a:r>
              <a:rPr lang="zh-TW" altLang="en-US" sz="2000" b="1" dirty="0">
                <a:solidFill>
                  <a:schemeClr val="accent3"/>
                </a:solidFill>
                <a:latin typeface="+mj-ea"/>
              </a:rPr>
              <a:t>圖書館</a:t>
            </a:r>
            <a:r>
              <a:rPr lang="zh-TW" altLang="en-US" sz="2000" b="1" dirty="0" smtClean="0">
                <a:solidFill>
                  <a:schemeClr val="accent3"/>
                </a:solidFill>
                <a:latin typeface="+mj-ea"/>
              </a:rPr>
              <a:t>首頁 </a:t>
            </a:r>
            <a:r>
              <a:rPr lang="en-US" altLang="zh-TW" sz="2000" b="1" dirty="0" smtClean="0">
                <a:solidFill>
                  <a:schemeClr val="accent3"/>
                </a:solidFill>
                <a:latin typeface="+mj-ea"/>
              </a:rPr>
              <a:t>&gt;</a:t>
            </a:r>
            <a:r>
              <a:rPr lang="zh-TW" altLang="en-US" sz="2000" b="1" dirty="0" smtClean="0">
                <a:solidFill>
                  <a:schemeClr val="accent3"/>
                </a:solidFill>
                <a:latin typeface="+mj-ea"/>
              </a:rPr>
              <a:t> 檔案下載 </a:t>
            </a:r>
            <a:r>
              <a:rPr lang="en-US" altLang="zh-TW" sz="2000" b="1" dirty="0" smtClean="0">
                <a:solidFill>
                  <a:schemeClr val="accent3"/>
                </a:solidFill>
                <a:latin typeface="+mj-ea"/>
              </a:rPr>
              <a:t>&gt;</a:t>
            </a:r>
            <a:r>
              <a:rPr lang="zh-TW" altLang="en-US" sz="2000" b="1" dirty="0" smtClean="0">
                <a:solidFill>
                  <a:schemeClr val="accent3"/>
                </a:solidFill>
                <a:latin typeface="+mj-ea"/>
              </a:rPr>
              <a:t> </a:t>
            </a:r>
            <a:r>
              <a:rPr lang="en-US" altLang="zh-TW" sz="2000" b="1" dirty="0" smtClean="0">
                <a:solidFill>
                  <a:schemeClr val="accent3"/>
                </a:solidFill>
                <a:latin typeface="+mj-ea"/>
              </a:rPr>
              <a:t>【</a:t>
            </a:r>
            <a:r>
              <a:rPr lang="zh-TW" altLang="en-US" sz="2000" b="1" dirty="0">
                <a:solidFill>
                  <a:schemeClr val="accent3"/>
                </a:solidFill>
                <a:latin typeface="+mj-ea"/>
              </a:rPr>
              <a:t>圖書資源利用</a:t>
            </a:r>
            <a:r>
              <a:rPr lang="en-US" altLang="zh-TW" sz="2000" b="1" dirty="0">
                <a:solidFill>
                  <a:schemeClr val="accent3"/>
                </a:solidFill>
                <a:latin typeface="+mj-ea"/>
              </a:rPr>
              <a:t>】</a:t>
            </a:r>
            <a:r>
              <a:rPr lang="zh-TW" altLang="en-US" sz="2000" b="1" dirty="0" smtClean="0">
                <a:solidFill>
                  <a:schemeClr val="accent3"/>
                </a:solidFill>
                <a:latin typeface="+mj-ea"/>
              </a:rPr>
              <a:t>課程</a:t>
            </a:r>
            <a:r>
              <a:rPr lang="zh-TW" altLang="en-US" sz="2000" b="1" dirty="0" smtClean="0">
                <a:solidFill>
                  <a:schemeClr val="bg1"/>
                </a:solidFill>
                <a:latin typeface="+mj-ea"/>
              </a:rPr>
              <a:t> </a:t>
            </a:r>
            <a:endParaRPr lang="en-US" altLang="zh-TW" sz="2000" b="1" dirty="0" smtClean="0">
              <a:solidFill>
                <a:schemeClr val="bg1"/>
              </a:solidFill>
              <a:latin typeface="+mj-ea"/>
            </a:endParaRPr>
          </a:p>
          <a:p>
            <a:pPr algn="r"/>
            <a:r>
              <a:rPr lang="en-US" altLang="zh-TW" sz="2000" dirty="0" smtClean="0">
                <a:solidFill>
                  <a:schemeClr val="bg1"/>
                </a:solidFill>
                <a:latin typeface="+mj-ea"/>
                <a:hlinkClick r:id="rId3"/>
              </a:rPr>
              <a:t>https</a:t>
            </a:r>
            <a:r>
              <a:rPr lang="en-US" altLang="zh-TW" sz="2000" dirty="0">
                <a:solidFill>
                  <a:schemeClr val="bg1"/>
                </a:solidFill>
                <a:latin typeface="+mj-ea"/>
                <a:hlinkClick r:id="rId3"/>
              </a:rPr>
              <a:t>://library.ttu.edu.tw/</a:t>
            </a:r>
            <a:endParaRPr lang="en-US" altLang="zh-TW" sz="2000" dirty="0">
              <a:solidFill>
                <a:schemeClr val="bg1"/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61130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 圖書館首頁 </a:t>
            </a:r>
            <a:r>
              <a:rPr lang="en-US" altLang="zh-TW" smtClean="0"/>
              <a:t>-</a:t>
            </a:r>
            <a:r>
              <a:rPr lang="zh-TW" altLang="en-US" smtClean="0"/>
              <a:t> 我要找書</a:t>
            </a:r>
            <a:endParaRPr lang="zh-TW" altLang="en-US" dirty="0"/>
          </a:p>
        </p:txBody>
      </p:sp>
      <p:pic>
        <p:nvPicPr>
          <p:cNvPr id="7" name="內容版面配置區 6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59496" y="1412875"/>
            <a:ext cx="8628099" cy="5361149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C7B8-CE24-4A2D-8206-2E53EA4C0708}" type="slidenum">
              <a:rPr lang="en-US" altLang="zh-TW" smtClean="0"/>
              <a:pPr/>
              <a:t>5</a:t>
            </a:fld>
            <a:endParaRPr lang="en-US" altLang="zh-TW" dirty="0"/>
          </a:p>
        </p:txBody>
      </p:sp>
      <p:sp>
        <p:nvSpPr>
          <p:cNvPr id="8" name="矩形 7"/>
          <p:cNvSpPr/>
          <p:nvPr/>
        </p:nvSpPr>
        <p:spPr bwMode="auto">
          <a:xfrm>
            <a:off x="4439816" y="4725144"/>
            <a:ext cx="1008112" cy="1008112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zh-TW" altLang="en-US"/>
          </a:p>
        </p:txBody>
      </p:sp>
      <p:sp>
        <p:nvSpPr>
          <p:cNvPr id="9" name="矩形 8"/>
          <p:cNvSpPr/>
          <p:nvPr/>
        </p:nvSpPr>
        <p:spPr bwMode="auto">
          <a:xfrm>
            <a:off x="6744072" y="4365104"/>
            <a:ext cx="1080120" cy="432048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30547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我要找書 </a:t>
            </a:r>
            <a:r>
              <a:rPr lang="en-US" altLang="zh-TW" dirty="0" smtClean="0"/>
              <a:t>-</a:t>
            </a:r>
            <a:r>
              <a:rPr lang="zh-TW" altLang="en-US" dirty="0" smtClean="0"/>
              <a:t> 館藏目錄查詢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51484" y="1385406"/>
            <a:ext cx="9289032" cy="5298410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C7B8-CE24-4A2D-8206-2E53EA4C0708}" type="slidenum">
              <a:rPr lang="en-US" altLang="zh-TW" smtClean="0"/>
              <a:pPr/>
              <a:t>6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8869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30911" y="1456969"/>
            <a:ext cx="7130177" cy="5333034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8418604" y="1700808"/>
            <a:ext cx="2160240" cy="523220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atin typeface="+mj-ea"/>
                <a:ea typeface="+mj-ea"/>
              </a:rPr>
              <a:t>紙</a:t>
            </a:r>
            <a:r>
              <a:rPr lang="zh-TW" altLang="en-US" sz="2800" b="1" dirty="0" smtClean="0">
                <a:latin typeface="+mj-ea"/>
                <a:ea typeface="+mj-ea"/>
              </a:rPr>
              <a:t>本圖書</a:t>
            </a:r>
            <a:endParaRPr lang="zh-TW" altLang="en-US" sz="2800" b="1" dirty="0">
              <a:latin typeface="+mj-ea"/>
              <a:ea typeface="+mj-ea"/>
            </a:endParaRP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我要</a:t>
            </a:r>
            <a:r>
              <a:rPr lang="zh-TW" altLang="en-US" dirty="0" smtClean="0"/>
              <a:t>找書 </a:t>
            </a:r>
            <a:r>
              <a:rPr lang="en-US" altLang="zh-TW" dirty="0" smtClean="0"/>
              <a:t>-</a:t>
            </a:r>
            <a:r>
              <a:rPr lang="zh-TW" altLang="en-US" dirty="0" smtClean="0"/>
              <a:t> 館</a:t>
            </a:r>
            <a:r>
              <a:rPr lang="zh-TW" altLang="en-US" dirty="0"/>
              <a:t>藏目錄查詢</a:t>
            </a:r>
            <a:r>
              <a:rPr lang="zh-TW" altLang="en-US" dirty="0" smtClean="0"/>
              <a:t>結果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BCBC6-76CC-4D69-B9C0-07B07041852C}" type="slidenum">
              <a:rPr lang="en-US" altLang="zh-TW" smtClean="0"/>
              <a:pPr/>
              <a:t>7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61471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 圖書館首頁 </a:t>
            </a:r>
            <a:r>
              <a:rPr lang="en-US" altLang="zh-TW" dirty="0" smtClean="0"/>
              <a:t>-</a:t>
            </a:r>
            <a:r>
              <a:rPr lang="zh-TW" altLang="en-US" dirty="0"/>
              <a:t>電子資源查詢</a:t>
            </a:r>
          </a:p>
        </p:txBody>
      </p:sp>
      <p:pic>
        <p:nvPicPr>
          <p:cNvPr id="7" name="內容版面配置區 6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59496" y="1412875"/>
            <a:ext cx="8628099" cy="5361149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7C7B8-CE24-4A2D-8206-2E53EA4C0708}" type="slidenum">
              <a:rPr lang="en-US" altLang="zh-TW" smtClean="0"/>
              <a:pPr/>
              <a:t>8</a:t>
            </a:fld>
            <a:endParaRPr lang="en-US" altLang="zh-TW" dirty="0"/>
          </a:p>
        </p:txBody>
      </p:sp>
      <p:sp>
        <p:nvSpPr>
          <p:cNvPr id="8" name="矩形 7"/>
          <p:cNvSpPr/>
          <p:nvPr/>
        </p:nvSpPr>
        <p:spPr bwMode="auto">
          <a:xfrm>
            <a:off x="4439816" y="5733256"/>
            <a:ext cx="1008112" cy="1008112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zh-TW" altLang="en-US"/>
          </a:p>
        </p:txBody>
      </p:sp>
      <p:sp>
        <p:nvSpPr>
          <p:cNvPr id="9" name="矩形 8"/>
          <p:cNvSpPr/>
          <p:nvPr/>
        </p:nvSpPr>
        <p:spPr bwMode="auto">
          <a:xfrm>
            <a:off x="6744072" y="4365104"/>
            <a:ext cx="1080120" cy="432048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zh-TW" altLang="en-US"/>
          </a:p>
        </p:txBody>
      </p:sp>
    </p:spTree>
    <p:extLst>
      <p:ext uri="{BB962C8B-B14F-4D97-AF65-F5344CB8AC3E}">
        <p14:creationId xmlns:p14="http://schemas.microsoft.com/office/powerpoint/2010/main" val="384823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電子資源查詢系統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5600" y="1340768"/>
            <a:ext cx="7303525" cy="5385088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67C7B8-CE24-4A2D-8206-2E53EA4C0708}" type="slidenum">
              <a:rPr lang="en-US" altLang="zh-TW" smtClean="0"/>
              <a:pPr>
                <a:defRPr/>
              </a:pPr>
              <a:t>9</a:t>
            </a:fld>
            <a:endParaRPr lang="en-US" altLang="zh-TW" dirty="0"/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4583832" y="1340768"/>
            <a:ext cx="3744416" cy="707886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kumimoji="0" lang="en-US" altLang="zh-TW" sz="2200" dirty="0">
                <a:solidFill>
                  <a:srgbClr val="C00000"/>
                </a:solidFill>
                <a:latin typeface="+mn-ea"/>
                <a:ea typeface="+mn-ea"/>
              </a:rPr>
              <a:t>4</a:t>
            </a:r>
            <a:r>
              <a:rPr kumimoji="0" lang="zh-TW" altLang="en-US" sz="2200" dirty="0">
                <a:solidFill>
                  <a:srgbClr val="C00000"/>
                </a:solidFill>
                <a:latin typeface="+mn-ea"/>
                <a:ea typeface="+mn-ea"/>
              </a:rPr>
              <a:t>種 資源</a:t>
            </a:r>
            <a:r>
              <a:rPr kumimoji="0" lang="zh-TW" altLang="en-US" sz="2200" dirty="0" smtClean="0">
                <a:solidFill>
                  <a:srgbClr val="C00000"/>
                </a:solidFill>
                <a:latin typeface="+mn-ea"/>
                <a:ea typeface="+mn-ea"/>
              </a:rPr>
              <a:t>類型</a:t>
            </a:r>
            <a:endParaRPr kumimoji="0" lang="en-US" altLang="zh-TW" sz="2200" dirty="0" smtClean="0">
              <a:solidFill>
                <a:srgbClr val="C00000"/>
              </a:solidFill>
              <a:latin typeface="+mn-ea"/>
              <a:ea typeface="+mn-ea"/>
            </a:endParaRPr>
          </a:p>
          <a:p>
            <a:pPr>
              <a:spcBef>
                <a:spcPct val="50000"/>
              </a:spcBef>
              <a:buFontTx/>
              <a:buNone/>
            </a:pPr>
            <a:endParaRPr kumimoji="0" lang="zh-TW" altLang="en-US" sz="1200" dirty="0">
              <a:solidFill>
                <a:srgbClr val="0000B4"/>
              </a:solidFill>
              <a:latin typeface="源泉圓體 M" panose="020B0600000000000000" pitchFamily="34" charset="-120"/>
              <a:ea typeface="源泉圓體 M" panose="020B0600000000000000" pitchFamily="34" charset="-120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7320136" y="2120662"/>
            <a:ext cx="2550997" cy="830997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kumimoji="0" lang="en-US" altLang="zh-TW" sz="1200" dirty="0" smtClean="0">
              <a:solidFill>
                <a:srgbClr val="0000B4"/>
              </a:solidFill>
              <a:latin typeface="源泉圓體 M" panose="020B0600000000000000" pitchFamily="34" charset="-120"/>
              <a:ea typeface="源泉圓體 M" panose="020B0600000000000000" pitchFamily="34" charset="-120"/>
            </a:endParaRPr>
          </a:p>
          <a:p>
            <a:pPr>
              <a:spcBef>
                <a:spcPct val="50000"/>
              </a:spcBef>
              <a:buFontTx/>
              <a:buNone/>
            </a:pPr>
            <a:endParaRPr kumimoji="0" lang="en-US" altLang="zh-TW" sz="1200" dirty="0">
              <a:solidFill>
                <a:srgbClr val="0000B4"/>
              </a:solidFill>
              <a:latin typeface="源泉圓體 M" panose="020B0600000000000000" pitchFamily="34" charset="-120"/>
              <a:ea typeface="源泉圓體 M" panose="020B0600000000000000" pitchFamily="34" charset="-120"/>
            </a:endParaRPr>
          </a:p>
          <a:p>
            <a:pPr>
              <a:spcBef>
                <a:spcPct val="50000"/>
              </a:spcBef>
              <a:buFontTx/>
              <a:buNone/>
            </a:pPr>
            <a:endParaRPr kumimoji="0" lang="zh-TW" altLang="en-US" sz="1200" dirty="0">
              <a:solidFill>
                <a:srgbClr val="0000B4"/>
              </a:solidFill>
              <a:latin typeface="源泉圓體 M" panose="020B0600000000000000" pitchFamily="34" charset="-120"/>
              <a:ea typeface="源泉圓體 M" panose="020B0600000000000000" pitchFamily="34" charset="-120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2423984" y="2951658"/>
            <a:ext cx="4536112" cy="1845493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kumimoji="0"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369751" y="4041399"/>
            <a:ext cx="20538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2400" dirty="0">
                <a:solidFill>
                  <a:srgbClr val="C00000"/>
                </a:solidFill>
                <a:latin typeface="源泉圓體 M" panose="020B0600000000000000" pitchFamily="34" charset="-120"/>
                <a:ea typeface="源泉圓體 M" panose="020B0600000000000000" pitchFamily="34" charset="-120"/>
              </a:rPr>
              <a:t>分別瀏覽</a:t>
            </a:r>
            <a:r>
              <a:rPr lang="zh-TW" altLang="en-US" sz="2400" dirty="0" smtClean="0">
                <a:solidFill>
                  <a:srgbClr val="C00000"/>
                </a:solidFill>
                <a:latin typeface="源泉圓體 M" panose="020B0600000000000000" pitchFamily="34" charset="-120"/>
                <a:ea typeface="源泉圓體 M" panose="020B0600000000000000" pitchFamily="34" charset="-120"/>
              </a:rPr>
              <a:t>或</a:t>
            </a:r>
            <a:endParaRPr lang="en-US" altLang="zh-TW" sz="2400" dirty="0" smtClean="0">
              <a:solidFill>
                <a:srgbClr val="C00000"/>
              </a:solidFill>
              <a:latin typeface="源泉圓體 M" panose="020B0600000000000000" pitchFamily="34" charset="-120"/>
              <a:ea typeface="源泉圓體 M" panose="020B0600000000000000" pitchFamily="34" charset="-120"/>
            </a:endParaRPr>
          </a:p>
          <a:p>
            <a:pPr algn="r"/>
            <a:r>
              <a:rPr lang="zh-TW" altLang="en-US" sz="2400" dirty="0" smtClean="0">
                <a:solidFill>
                  <a:srgbClr val="C00000"/>
                </a:solidFill>
                <a:latin typeface="源泉圓體 M" panose="020B0600000000000000" pitchFamily="34" charset="-120"/>
                <a:ea typeface="源泉圓體 M" panose="020B0600000000000000" pitchFamily="34" charset="-120"/>
              </a:rPr>
              <a:t>查詢</a:t>
            </a:r>
            <a:r>
              <a:rPr lang="zh-TW" altLang="en-US" sz="2400" dirty="0">
                <a:solidFill>
                  <a:srgbClr val="C00000"/>
                </a:solidFill>
                <a:latin typeface="源泉圓體 M" panose="020B0600000000000000" pitchFamily="34" charset="-120"/>
                <a:ea typeface="源泉圓體 M" panose="020B0600000000000000" pitchFamily="34" charset="-120"/>
              </a:rPr>
              <a:t>各類資源</a:t>
            </a:r>
          </a:p>
        </p:txBody>
      </p:sp>
    </p:spTree>
    <p:extLst>
      <p:ext uri="{BB962C8B-B14F-4D97-AF65-F5344CB8AC3E}">
        <p14:creationId xmlns:p14="http://schemas.microsoft.com/office/powerpoint/2010/main" val="26265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</p:bld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源泉系列">
      <a:majorFont>
        <a:latin typeface="源泉圓體 M"/>
        <a:ea typeface="源泉圓體 M"/>
        <a:cs typeface=""/>
      </a:majorFont>
      <a:minorFont>
        <a:latin typeface="源泉圓體 M"/>
        <a:ea typeface="源泉圓體 M"/>
        <a:cs typeface="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13864</TotalTime>
  <Words>968</Words>
  <Application>Microsoft Office PowerPoint</Application>
  <PresentationFormat>寬螢幕</PresentationFormat>
  <Paragraphs>217</Paragraphs>
  <Slides>44</Slides>
  <Notes>32</Notes>
  <HiddenSlides>0</HiddenSlides>
  <MMClips>0</MMClips>
  <ScaleCrop>false</ScaleCrop>
  <HeadingPairs>
    <vt:vector size="8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0</vt:i4>
      </vt:variant>
      <vt:variant>
        <vt:lpstr>投影片標題</vt:lpstr>
      </vt:variant>
      <vt:variant>
        <vt:i4>44</vt:i4>
      </vt:variant>
    </vt:vector>
  </HeadingPairs>
  <TitlesOfParts>
    <vt:vector size="55" baseType="lpstr">
      <vt:lpstr>王漢宗中行書繁</vt:lpstr>
      <vt:lpstr>微軟正黑體</vt:lpstr>
      <vt:lpstr>新細明體</vt:lpstr>
      <vt:lpstr>源泉圓體 B</vt:lpstr>
      <vt:lpstr>源泉圓體 M</vt:lpstr>
      <vt:lpstr>標楷體</vt:lpstr>
      <vt:lpstr>Arial</vt:lpstr>
      <vt:lpstr>Calibri</vt:lpstr>
      <vt:lpstr>Century Gothic</vt:lpstr>
      <vt:lpstr>Times New Roman</vt:lpstr>
      <vt:lpstr>Parcel</vt:lpstr>
      <vt:lpstr>113學年圖書資源利用課程</vt:lpstr>
      <vt:lpstr>課程大綱</vt:lpstr>
      <vt:lpstr>圖書館資源介紹</vt:lpstr>
      <vt:lpstr> 圖書館首頁</vt:lpstr>
      <vt:lpstr> 圖書館首頁 - 我要找書</vt:lpstr>
      <vt:lpstr>我要找書 - 館藏目錄查詢</vt:lpstr>
      <vt:lpstr>我要找書 - 館藏目錄查詢結果</vt:lpstr>
      <vt:lpstr> 圖書館首頁 -電子資源查詢</vt:lpstr>
      <vt:lpstr>電子資源查詢系統</vt:lpstr>
      <vt:lpstr>電子資源查詢系統-資料庫</vt:lpstr>
      <vt:lpstr> 電子資源查詢系統 - 電子期刊</vt:lpstr>
      <vt:lpstr> 電子資源查詢系統-電子書/網路資源</vt:lpstr>
      <vt:lpstr>如何使用電子書及電子雜誌</vt:lpstr>
      <vt:lpstr>電子書連結入口</vt:lpstr>
      <vt:lpstr>電子書連結入口</vt:lpstr>
      <vt:lpstr>電子書連結入口</vt:lpstr>
      <vt:lpstr>中文電子書 - iRead eBook華藝電子書</vt:lpstr>
      <vt:lpstr>中文電子書 - HyRead ebook華藝電子書</vt:lpstr>
      <vt:lpstr>中文電子書 - udn讀書館</vt:lpstr>
      <vt:lpstr>臺灣學術電子書整合查詢系統(taebdc)</vt:lpstr>
      <vt:lpstr>語文學習雜誌、流行雜誌線上閱讀</vt:lpstr>
      <vt:lpstr>校外使用電子資源</vt:lpstr>
      <vt:lpstr> 圖書館首頁 - 校外連線設定</vt:lpstr>
      <vt:lpstr> Step 1 - Proxy帳密申請</vt:lpstr>
      <vt:lpstr>Step 2 - Chrome設定Proxy連線</vt:lpstr>
      <vt:lpstr>Step 2 - Chrome設定Proxy連線</vt:lpstr>
      <vt:lpstr>如何取得非本館館藏</vt:lpstr>
      <vt:lpstr> 如何取得非本館館藏-①推薦圖書</vt:lpstr>
      <vt:lpstr> 如何取得非本館館藏-①推薦圖書</vt:lpstr>
      <vt:lpstr> 如何取得非本館館藏-①推薦圖書</vt:lpstr>
      <vt:lpstr> 如何取得非本館館藏-①推薦圖書</vt:lpstr>
      <vt:lpstr> 如何取得非本館館藏-②NDDS</vt:lpstr>
      <vt:lpstr>如何取得非本館館藏-②NDDS</vt:lpstr>
      <vt:lpstr>如何取得非本館館藏-②NDDS-借書</vt:lpstr>
      <vt:lpstr>如何取得非本館館藏-②NDDS-借書</vt:lpstr>
      <vt:lpstr>如何取得非本館館藏-②NDDS-借書</vt:lpstr>
      <vt:lpstr>如何取得非本館館藏-②NDDS-複印</vt:lpstr>
      <vt:lpstr>如何取得非本館館藏-②NDDS-複印</vt:lpstr>
      <vt:lpstr>如何取得非本館館藏-②NDDS-複印</vt:lpstr>
      <vt:lpstr> 如何取得非本館館藏-③館際合作證</vt:lpstr>
      <vt:lpstr>TronClass網路大學</vt:lpstr>
      <vt:lpstr> TronClass - 圖書館利用課程</vt:lpstr>
      <vt:lpstr> TronClass - 圖書館利用課程</vt:lpstr>
      <vt:lpstr>PowerPoint 簡報</vt:lpstr>
    </vt:vector>
  </TitlesOfParts>
  <Company>C.M.T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圖書館讀者服務與資源利用</dc:title>
  <dc:creator>wen</dc:creator>
  <cp:lastModifiedBy>hcyu</cp:lastModifiedBy>
  <cp:revision>423</cp:revision>
  <cp:lastPrinted>2020-03-03T01:38:48Z</cp:lastPrinted>
  <dcterms:created xsi:type="dcterms:W3CDTF">2011-08-16T05:39:09Z</dcterms:created>
  <dcterms:modified xsi:type="dcterms:W3CDTF">2024-09-09T07:00:59Z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TC010721261028</vt:lpwstr>
  </property>
</Properties>
</file>