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09" r:id="rId1"/>
  </p:sldMasterIdLst>
  <p:notesMasterIdLst>
    <p:notesMasterId r:id="rId22"/>
  </p:notesMasterIdLst>
  <p:handoutMasterIdLst>
    <p:handoutMasterId r:id="rId23"/>
  </p:handoutMasterIdLst>
  <p:sldIdLst>
    <p:sldId id="332" r:id="rId2"/>
    <p:sldId id="333" r:id="rId3"/>
    <p:sldId id="315" r:id="rId4"/>
    <p:sldId id="326" r:id="rId5"/>
    <p:sldId id="296" r:id="rId6"/>
    <p:sldId id="309" r:id="rId7"/>
    <p:sldId id="335" r:id="rId8"/>
    <p:sldId id="339" r:id="rId9"/>
    <p:sldId id="329" r:id="rId10"/>
    <p:sldId id="291" r:id="rId11"/>
    <p:sldId id="341" r:id="rId12"/>
    <p:sldId id="342" r:id="rId13"/>
    <p:sldId id="343" r:id="rId14"/>
    <p:sldId id="344" r:id="rId15"/>
    <p:sldId id="347" r:id="rId16"/>
    <p:sldId id="348" r:id="rId17"/>
    <p:sldId id="317" r:id="rId18"/>
    <p:sldId id="328" r:id="rId19"/>
    <p:sldId id="346" r:id="rId20"/>
    <p:sldId id="336" r:id="rId21"/>
  </p:sldIdLst>
  <p:sldSz cx="12192000" cy="6858000"/>
  <p:notesSz cx="7104063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14BFCEE-7299-494D-99BE-86C75D9F5D63}">
          <p14:sldIdLst>
            <p14:sldId id="332"/>
          </p14:sldIdLst>
        </p14:section>
        <p14:section name="outline" id="{F3C70562-DE63-44FB-93AA-2890C05D974B}">
          <p14:sldIdLst>
            <p14:sldId id="333"/>
          </p14:sldIdLst>
        </p14:section>
        <p14:section name="lib離校流程+學位論文收繳規定" id="{7DDAD090-0A94-4C3B-AB6B-D76B51DE3BEA}">
          <p14:sldIdLst>
            <p14:sldId id="315"/>
            <p14:sldId id="326"/>
          </p14:sldIdLst>
        </p14:section>
        <p14:section name="電子論文上傳說明" id="{420454A1-B14A-4D48-B2A7-D2EFB974BDC7}">
          <p14:sldIdLst>
            <p14:sldId id="296"/>
          </p14:sldIdLst>
        </p14:section>
        <p14:section name="第一階段：製作論文PDF" id="{8A2461A2-2CB7-4FA8-A7AA-4A694AD7609D}">
          <p14:sldIdLst>
            <p14:sldId id="309"/>
            <p14:sldId id="335"/>
            <p14:sldId id="339"/>
            <p14:sldId id="329"/>
            <p14:sldId id="291"/>
          </p14:sldIdLst>
        </p14:section>
        <p14:section name="第二階段：電子論文提交" id="{6DE452D4-E7DC-405F-B772-39D44F82320F}">
          <p14:sldIdLst>
            <p14:sldId id="341"/>
            <p14:sldId id="342"/>
            <p14:sldId id="343"/>
            <p14:sldId id="344"/>
            <p14:sldId id="347"/>
            <p14:sldId id="348"/>
          </p14:sldIdLst>
        </p14:section>
        <p14:section name="第三階段：論文裝訂" id="{40AFE035-A56E-4BBF-BF18-87D56EDA5A63}">
          <p14:sldIdLst>
            <p14:sldId id="317"/>
            <p14:sldId id="328"/>
          </p14:sldIdLst>
        </p14:section>
        <p14:section name="Q&amp;A" id="{AD76DD13-1335-40B5-874B-CC06C78263CE}">
          <p14:sldIdLst>
            <p14:sldId id="346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359"/>
    <a:srgbClr val="F59E00"/>
    <a:srgbClr val="C0392B"/>
    <a:srgbClr val="FF66FF"/>
    <a:srgbClr val="FF99FF"/>
    <a:srgbClr val="00FF00"/>
    <a:srgbClr val="CCECFF"/>
    <a:srgbClr val="0066FF"/>
    <a:srgbClr val="FF99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3552" autoAdjust="0"/>
  </p:normalViewPr>
  <p:slideViewPr>
    <p:cSldViewPr>
      <p:cViewPr varScale="1">
        <p:scale>
          <a:sx n="103" d="100"/>
          <a:sy n="103" d="100"/>
        </p:scale>
        <p:origin x="88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08" y="-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78352" cy="5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大同大學圖書館 -  研究生利用指引：論文上傳篇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40" y="4"/>
            <a:ext cx="3079488" cy="5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35"/>
            <a:ext cx="3078352" cy="5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40" y="9720735"/>
            <a:ext cx="3079488" cy="5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92158B-2D13-49A2-B9B1-1EEF6044F5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7782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78352" cy="5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大同大學圖書館 -  研究生利用指引：論文上傳篇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440" y="4"/>
            <a:ext cx="3079488" cy="5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6763"/>
            <a:ext cx="6826250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53" y="4861562"/>
            <a:ext cx="5684160" cy="460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35"/>
            <a:ext cx="3078352" cy="5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440" y="9720735"/>
            <a:ext cx="3079488" cy="5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DEB4172-68BA-4E8F-921F-02C4D4BB02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569939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3796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33797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13DBED34-DE7D-4C09-BC02-82D3C4B40DC2}" type="slidenum">
              <a:rPr lang="en-US" altLang="zh-TW" smtClean="0">
                <a:latin typeface="Arial" charset="0"/>
              </a:rPr>
              <a:pPr eaLnBrk="1" hangingPunct="1"/>
              <a:t>2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58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9156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49157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136C26CE-2EB2-427F-95D4-3823185ED574}" type="slidenum">
              <a:rPr lang="en-US" altLang="zh-TW" smtClean="0">
                <a:latin typeface="Arial" charset="0"/>
              </a:rPr>
              <a:pPr eaLnBrk="1" hangingPunct="1"/>
              <a:t>11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2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新細明體" pitchFamily="18" charset="-120"/>
                <a:cs typeface="+mn-cs"/>
              </a:rPr>
              <a:t>依「學位授予法」第</a:t>
            </a:r>
            <a:r>
              <a:rPr kumimoji="1" lang="en-US" altLang="zh-TW" sz="1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新細明體" pitchFamily="18" charset="-120"/>
                <a:cs typeface="+mn-cs"/>
              </a:rPr>
              <a:t>16</a:t>
            </a:r>
            <a:r>
              <a:rPr kumimoji="1" lang="zh-TW" altLang="en-US" sz="1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新細明體" pitchFamily="18" charset="-120"/>
                <a:cs typeface="+mn-cs"/>
              </a:rPr>
              <a:t>條規定，學位論文以公開為原則。</a:t>
            </a:r>
            <a:endParaRPr kumimoji="1" lang="en-US" altLang="zh-TW" sz="12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新細明體" pitchFamily="18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大同大學圖書館 -  研究生利用指引：論文上傳篇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EB4172-68BA-4E8F-921F-02C4D4BB023E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7961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1204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5120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B64DDA2D-83F9-48FF-8CFC-190A2EC0AE2A}" type="slidenum">
              <a:rPr lang="en-US" altLang="zh-TW" smtClean="0">
                <a:latin typeface="Arial" charset="0"/>
              </a:rPr>
              <a:pPr eaLnBrk="1" hangingPunct="1"/>
              <a:t>17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19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745047E7-752F-4480-B6B2-2B2DEE59A3F6}" type="slidenum">
              <a:rPr lang="en-US" altLang="zh-TW" smtClean="0">
                <a:latin typeface="Arial" charset="0"/>
              </a:rPr>
              <a:pPr eaLnBrk="1" hangingPunct="1"/>
              <a:t>18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申請紙本論文延後公開 </a:t>
            </a:r>
            <a:r>
              <a:rPr lang="en-US" altLang="zh-TW" dirty="0" smtClean="0"/>
              <a:t>(</a:t>
            </a:r>
            <a:r>
              <a:rPr lang="zh-TW" altLang="en-US" dirty="0" smtClean="0"/>
              <a:t>未核准，尚未辦妥離校手續前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Application for Embargo of Thesis/Dissertation</a:t>
            </a:r>
            <a:r>
              <a:rPr lang="zh-TW" altLang="en-US" dirty="0" smtClean="0"/>
              <a:t>：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申請論文抽換或更改授權 </a:t>
            </a:r>
            <a:r>
              <a:rPr lang="en-US" altLang="zh-TW" dirty="0" smtClean="0"/>
              <a:t>(</a:t>
            </a:r>
            <a:r>
              <a:rPr lang="zh-TW" altLang="en-US" dirty="0" smtClean="0"/>
              <a:t>已核准，辦妥離校手續後</a:t>
            </a:r>
            <a:r>
              <a:rPr lang="en-US" altLang="zh-TW" dirty="0" smtClean="0"/>
              <a:t>) Application for Replacement of Existing Thesis/Dissertation</a:t>
            </a:r>
            <a:r>
              <a:rPr lang="zh-TW" altLang="en-US" dirty="0" smtClean="0"/>
              <a:t>： </a:t>
            </a:r>
          </a:p>
        </p:txBody>
      </p:sp>
    </p:spTree>
    <p:extLst>
      <p:ext uri="{BB962C8B-B14F-4D97-AF65-F5344CB8AC3E}">
        <p14:creationId xmlns:p14="http://schemas.microsoft.com/office/powerpoint/2010/main" val="74900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51DC0BD8-2F1A-487D-8385-C278E1C6C0A4}" type="slidenum">
              <a:rPr lang="en-US" altLang="zh-TW" smtClean="0">
                <a:latin typeface="Arial" charset="0"/>
              </a:rPr>
              <a:pPr eaLnBrk="1" hangingPunct="1"/>
              <a:t>3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09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TW" altLang="en-US" dirty="0" smtClean="0">
              <a:ea typeface="新細明體" charset="-120"/>
            </a:endParaRPr>
          </a:p>
        </p:txBody>
      </p:sp>
      <p:sp>
        <p:nvSpPr>
          <p:cNvPr id="35844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3584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A1606D66-FF1A-4E77-905A-62CA0D983E70}" type="slidenum">
              <a:rPr lang="en-US" altLang="zh-TW" smtClean="0">
                <a:latin typeface="Arial" charset="0"/>
              </a:rPr>
              <a:pPr eaLnBrk="1" hangingPunct="1"/>
              <a:t>4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62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3934A999-C427-45D2-BBBE-425D8EC34820}" type="slidenum">
              <a:rPr lang="en-US" altLang="zh-TW" smtClean="0">
                <a:latin typeface="Arial" charset="0"/>
              </a:rPr>
              <a:pPr eaLnBrk="1" hangingPunct="1"/>
              <a:t>5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832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atinLnBrk="0"/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論文裝訂順序：</a:t>
            </a:r>
            <a:endParaRPr kumimoji="1" lang="zh-TW" alt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  <a:p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請依封面、空白頁、書名頁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(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同封面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)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、口試合格書、誌謝、中英文摘要、目錄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(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含表次與圖次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)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、內文、參考文獻、附錄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(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無則省略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)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、空白頁、封底裝訂。</a:t>
            </a:r>
            <a:endParaRPr kumimoji="1" lang="zh-TW" alt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除封面、書名頁、口試合格書不須編頁次，其餘每頁都需編頁碼：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本文前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使用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小寫的羅馬數字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(</a:t>
            </a:r>
            <a:r>
              <a:rPr kumimoji="1" lang="en-US" altLang="zh-TW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i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、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ii)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；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本文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則用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阿拉伯數字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(1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、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2)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。</a:t>
            </a:r>
          </a:p>
        </p:txBody>
      </p:sp>
      <p:sp>
        <p:nvSpPr>
          <p:cNvPr id="36868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36869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697FD894-F201-4FEB-9B0A-4C2936BBD14F}" type="slidenum">
              <a:rPr lang="en-US" altLang="zh-TW" smtClean="0">
                <a:latin typeface="Arial" charset="0"/>
              </a:rPr>
              <a:pPr eaLnBrk="1" hangingPunct="1"/>
              <a:t>6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3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36868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36869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697FD894-F201-4FEB-9B0A-4C2936BBD14F}" type="slidenum">
              <a:rPr lang="en-US" altLang="zh-TW" smtClean="0">
                <a:latin typeface="Arial" charset="0"/>
              </a:rPr>
              <a:pPr eaLnBrk="1" hangingPunct="1"/>
              <a:t>7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85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36868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36869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697FD894-F201-4FEB-9B0A-4C2936BBD14F}" type="slidenum">
              <a:rPr lang="en-US" altLang="zh-TW" smtClean="0">
                <a:latin typeface="Arial" charset="0"/>
              </a:rPr>
              <a:pPr eaLnBrk="1" hangingPunct="1"/>
              <a:t>8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6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7892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37893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FB14BA0D-D30B-4F35-94AC-E57435308A09}" type="slidenum">
              <a:rPr lang="en-US" altLang="zh-TW" smtClean="0">
                <a:latin typeface="Arial" charset="0"/>
              </a:rPr>
              <a:pPr eaLnBrk="1" hangingPunct="1"/>
              <a:t>9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7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3B0A209C-113F-4E1E-A0E3-7A605CA6D515}" type="slidenum">
              <a:rPr lang="en-US" altLang="zh-TW" smtClean="0">
                <a:latin typeface="Arial" charset="0"/>
              </a:rPr>
              <a:pPr eaLnBrk="1" hangingPunct="1"/>
              <a:t>10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421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10DD85-2350-4B81-A0C8-75E0F45CBA4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3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DC363-A791-4CC0-808C-372AE53F0AE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857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56A5E-30F2-4173-BC60-F59CF5DB61E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818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6C834-D12F-492A-AD81-B978B07DB99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583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AA401-C46F-4013-9C9D-9AFFE8D6584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1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473B1-5A32-4147-B7A2-1A72C14152A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290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4CE4A-F73D-49B1-8BC9-0E0BD723E95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82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10A-7C05-40AF-9399-277D7F8AE85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84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98E32-9237-4A3B-922F-FC6BCF5A3DB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161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829E7-D9F3-4451-8312-2F6792A4F38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287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E4F87-6B63-4DFE-9EB6-73D0A4558D6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617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59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484784"/>
            <a:ext cx="9872871" cy="4611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2762" y="6182104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8AA401-C46F-4013-9C9D-9AFFE8D6584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3"/>
          <a:srcRect l="6530" t="18500" r="6530" b="18500"/>
          <a:stretch/>
        </p:blipFill>
        <p:spPr>
          <a:xfrm>
            <a:off x="9780747" y="382618"/>
            <a:ext cx="2088232" cy="4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10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thesys.ttu.edu.tw/ETD-db/ETD-submit/log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ttu.edu.tw/p/405-1015-7782,c1595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ttu.edu.tw/var/file/15/1015/img/211/132807254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ttu.edu.tw/var/file/15/1015/img/211/896662678.pdf" TargetMode="External"/><Relationship Id="rId5" Type="http://schemas.openxmlformats.org/officeDocument/2006/relationships/hyperlink" Target="https://library.ttu.edu.tw/var/file/15/1015/img/211/693003163.pdf" TargetMode="External"/><Relationship Id="rId4" Type="http://schemas.openxmlformats.org/officeDocument/2006/relationships/hyperlink" Target="https://library.ttu.edu.tw/var/file/15/1015/img/211/503677796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ass.ncl.edu.tw/" TargetMode="External"/><Relationship Id="rId2" Type="http://schemas.openxmlformats.org/officeDocument/2006/relationships/hyperlink" Target="https://library.ttu.edu.tw/p/406-1015-37647,r267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thesys.ttu.edu.tw/ETD-db/ETD-submit/log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thesys.ttu.edu.tw/ETD-db/ETD-submit/log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ttu.edu.tw/p/412-1015-1595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a13.ttu.edu.tw/var/file/15/1015/img/211/pdfnote.jpg" TargetMode="External"/><Relationship Id="rId4" Type="http://schemas.openxmlformats.org/officeDocument/2006/relationships/hyperlink" Target="https://library.ttu.edu.tw/p/405-1015-7783,c1595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39616" y="1772816"/>
            <a:ext cx="4320480" cy="1008112"/>
          </a:xfrm>
        </p:spPr>
        <p:txBody>
          <a:bodyPr anchor="ctr">
            <a:noAutofit/>
          </a:bodyPr>
          <a:lstStyle/>
          <a:p>
            <a:pPr algn="l"/>
            <a:r>
              <a:rPr lang="en-US" altLang="zh-TW" sz="4400" b="1" dirty="0" smtClean="0">
                <a:solidFill>
                  <a:schemeClr val="accent4">
                    <a:lumMod val="75000"/>
                  </a:schemeClr>
                </a:solidFill>
                <a:latin typeface="+mj-ea"/>
              </a:rPr>
              <a:t>114</a:t>
            </a:r>
            <a:r>
              <a:rPr lang="zh-TW" altLang="en-US" sz="4400" b="1" dirty="0" smtClean="0">
                <a:solidFill>
                  <a:schemeClr val="accent4">
                    <a:lumMod val="75000"/>
                  </a:schemeClr>
                </a:solidFill>
                <a:latin typeface="+mj-ea"/>
              </a:rPr>
              <a:t>學年</a:t>
            </a:r>
            <a:endParaRPr lang="zh-TW" altLang="en-US" sz="4400" b="1" dirty="0">
              <a:solidFill>
                <a:schemeClr val="accent4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09530" y="2345416"/>
            <a:ext cx="8767860" cy="1388165"/>
          </a:xfrm>
        </p:spPr>
        <p:txBody>
          <a:bodyPr anchor="ctr">
            <a:normAutofit/>
          </a:bodyPr>
          <a:lstStyle/>
          <a:p>
            <a:r>
              <a:rPr lang="zh-TW" altLang="en-US" sz="6000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學位論文</a:t>
            </a:r>
            <a:r>
              <a:rPr lang="zh-TW" altLang="en-US" sz="60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上</a:t>
            </a:r>
            <a:r>
              <a:rPr lang="zh-TW" altLang="en-US" sz="6000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傳說明</a:t>
            </a:r>
            <a:r>
              <a:rPr lang="zh-TW" altLang="en-US" sz="60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會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19319"/>
          <a:stretch/>
        </p:blipFill>
        <p:spPr>
          <a:xfrm>
            <a:off x="8184232" y="620688"/>
            <a:ext cx="3703956" cy="629709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1847528" y="3733581"/>
            <a:ext cx="842493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標題 1"/>
          <p:cNvSpPr txBox="1">
            <a:spLocks/>
          </p:cNvSpPr>
          <p:nvPr/>
        </p:nvSpPr>
        <p:spPr>
          <a:xfrm>
            <a:off x="1847528" y="3733581"/>
            <a:ext cx="8424936" cy="731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kumimoji="0" lang="zh-TW" altLang="en-US" sz="2400" dirty="0" smtClean="0">
                <a:solidFill>
                  <a:schemeClr val="accent4"/>
                </a:solidFill>
                <a:latin typeface="+mj-ea"/>
              </a:rPr>
              <a:t>時間：</a:t>
            </a:r>
            <a:r>
              <a:rPr kumimoji="0" lang="en-US" altLang="zh-TW" sz="2400" dirty="0" smtClean="0">
                <a:solidFill>
                  <a:schemeClr val="accent4"/>
                </a:solidFill>
                <a:latin typeface="+mj-ea"/>
              </a:rPr>
              <a:t>2025/12/30(</a:t>
            </a:r>
            <a:r>
              <a:rPr kumimoji="0" lang="zh-TW" altLang="en-US" sz="2400" dirty="0">
                <a:solidFill>
                  <a:schemeClr val="accent4"/>
                </a:solidFill>
                <a:latin typeface="+mj-ea"/>
              </a:rPr>
              <a:t>二</a:t>
            </a:r>
            <a:r>
              <a:rPr kumimoji="0" lang="en-US" altLang="zh-TW" sz="2400" dirty="0" smtClean="0">
                <a:solidFill>
                  <a:schemeClr val="accent4"/>
                </a:solidFill>
                <a:latin typeface="+mj-ea"/>
              </a:rPr>
              <a:t>)</a:t>
            </a:r>
            <a:r>
              <a:rPr kumimoji="0" lang="zh-TW" altLang="en-US" sz="2400" dirty="0" smtClean="0">
                <a:solidFill>
                  <a:schemeClr val="accent4"/>
                </a:solidFill>
                <a:latin typeface="+mj-ea"/>
              </a:rPr>
              <a:t> </a:t>
            </a:r>
            <a:r>
              <a:rPr kumimoji="0" lang="en-US" altLang="zh-TW" sz="2400" dirty="0" smtClean="0">
                <a:solidFill>
                  <a:schemeClr val="accent4"/>
                </a:solidFill>
                <a:latin typeface="+mj-ea"/>
              </a:rPr>
              <a:t>11:00~12:00</a:t>
            </a:r>
            <a:endParaRPr kumimoji="0" lang="en-US" altLang="zh-TW" sz="2400" dirty="0" smtClean="0">
              <a:solidFill>
                <a:schemeClr val="accent4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019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加註文件內容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Adobe </a:t>
            </a:r>
            <a:r>
              <a:rPr lang="en-US" altLang="zh-TW" dirty="0" smtClean="0"/>
              <a:t>Acrobat</a:t>
            </a:r>
            <a:r>
              <a:rPr lang="zh-TW" altLang="en-US" dirty="0" smtClean="0"/>
              <a:t> </a:t>
            </a:r>
            <a:r>
              <a:rPr lang="en-US" altLang="zh-TW" dirty="0" smtClean="0"/>
              <a:t>PDF</a:t>
            </a:r>
            <a:r>
              <a:rPr lang="zh-TW" altLang="en-US" dirty="0" smtClean="0"/>
              <a:t> </a:t>
            </a:r>
            <a:endParaRPr lang="en-US" altLang="zh-TW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15480" y="1669022"/>
            <a:ext cx="3868957" cy="4411104"/>
          </a:xfrm>
          <a:prstGeom prst="rect">
            <a:avLst/>
          </a:prstGeo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75433" y="1641661"/>
            <a:ext cx="5674415" cy="4595651"/>
          </a:xfrm>
          <a:prstGeom prst="rect">
            <a:avLst/>
          </a:prstGeom>
        </p:spPr>
      </p:pic>
      <p:sp>
        <p:nvSpPr>
          <p:cNvPr id="922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F69C-4524-47CE-93A9-DCC3577975E9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9" name="圓角矩形圖說文字 8"/>
          <p:cNvSpPr/>
          <p:nvPr/>
        </p:nvSpPr>
        <p:spPr>
          <a:xfrm>
            <a:off x="1271465" y="1844824"/>
            <a:ext cx="648072" cy="288032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935883" y="1739404"/>
            <a:ext cx="360040" cy="49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all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kumimoji="0" lang="en-US" altLang="zh-TW" sz="2800" dirty="0" smtClean="0">
                <a:solidFill>
                  <a:schemeClr val="accent2"/>
                </a:solidFill>
              </a:rPr>
              <a:t>1</a:t>
            </a:r>
            <a:endParaRPr kumimoji="0" lang="zh-TW" altLang="en-US" sz="2800" dirty="0">
              <a:solidFill>
                <a:schemeClr val="accent2"/>
              </a:solidFill>
            </a:endParaRPr>
          </a:p>
        </p:txBody>
      </p:sp>
      <p:sp>
        <p:nvSpPr>
          <p:cNvPr id="19" name="五邊形 18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3.1</a:t>
            </a:r>
            <a:endParaRPr lang="zh-TW" altLang="en-US" b="1" dirty="0"/>
          </a:p>
        </p:txBody>
      </p:sp>
      <p:sp>
        <p:nvSpPr>
          <p:cNvPr id="20" name="圓角矩形圖說文字 19"/>
          <p:cNvSpPr/>
          <p:nvPr/>
        </p:nvSpPr>
        <p:spPr>
          <a:xfrm>
            <a:off x="1774643" y="5517232"/>
            <a:ext cx="648072" cy="288032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1033238" y="5416996"/>
            <a:ext cx="360040" cy="49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all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kumimoji="0" lang="en-US" altLang="zh-TW" sz="2800" dirty="0" smtClean="0">
                <a:solidFill>
                  <a:schemeClr val="accent2"/>
                </a:solidFill>
              </a:rPr>
              <a:t>2</a:t>
            </a:r>
            <a:endParaRPr kumimoji="0" lang="zh-TW" alt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第二</a:t>
            </a:r>
            <a:r>
              <a:rPr lang="zh-TW" altLang="en-US" dirty="0"/>
              <a:t>階段：論文提交</a:t>
            </a:r>
            <a:r>
              <a:rPr lang="zh-TW" altLang="en-US" dirty="0" smtClean="0"/>
              <a:t>作業</a:t>
            </a:r>
            <a:r>
              <a:rPr lang="en-US" altLang="zh-TW" dirty="0" smtClean="0"/>
              <a:t>-</a:t>
            </a:r>
            <a:r>
              <a:rPr lang="zh-TW" altLang="en-US" sz="3600" dirty="0" smtClean="0"/>
              <a:t>登入</a:t>
            </a:r>
            <a:endParaRPr lang="zh-TW" altLang="en-US" sz="36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143000" y="1700809"/>
            <a:ext cx="6465168" cy="266429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請從圖書館首頁進入論文</a:t>
            </a:r>
            <a:r>
              <a:rPr lang="zh-TW" altLang="en-US" dirty="0"/>
              <a:t>繳交</a:t>
            </a:r>
            <a:r>
              <a:rPr lang="zh-TW" altLang="en-US" dirty="0" smtClean="0"/>
              <a:t>系統：</a:t>
            </a:r>
            <a:r>
              <a:rPr lang="en-US" altLang="zh-TW" u="sng" dirty="0">
                <a:hlinkClick r:id="rId3"/>
              </a:rPr>
              <a:t>https://</a:t>
            </a:r>
            <a:r>
              <a:rPr lang="en-US" altLang="zh-TW" u="sng" dirty="0" smtClean="0">
                <a:hlinkClick r:id="rId3"/>
              </a:rPr>
              <a:t>ethesys.ttu.edu.tw/ETD-db/ETD-submit/login</a:t>
            </a:r>
            <a:endParaRPr lang="en-US" altLang="zh-TW" u="sng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200" dirty="0" smtClean="0"/>
              <a:t>須</a:t>
            </a:r>
            <a:r>
              <a:rPr lang="zh-TW" altLang="en-US" sz="2200" dirty="0"/>
              <a:t>使用學校信箱</a:t>
            </a:r>
            <a:r>
              <a:rPr lang="zh-TW" altLang="en-US" sz="2200" dirty="0" smtClean="0"/>
              <a:t>登入。</a:t>
            </a:r>
            <a:endParaRPr lang="en-US" altLang="zh-TW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200" dirty="0" smtClean="0"/>
              <a:t>帳密使用問題請洽詢：圖資處 呂先生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en-US" altLang="zh-TW" sz="2200" dirty="0" smtClean="0"/>
              <a:t>(02-21822928#6873 /</a:t>
            </a:r>
            <a:r>
              <a:rPr lang="zh-TW" altLang="en-US" sz="2200" dirty="0" smtClean="0"/>
              <a:t> </a:t>
            </a:r>
            <a:r>
              <a:rPr lang="en-US" altLang="zh-TW" sz="2200" dirty="0" smtClean="0"/>
              <a:t>hclu@gm.ttu.edu.tw)</a:t>
            </a:r>
          </a:p>
          <a:p>
            <a:r>
              <a:rPr lang="zh-TW" altLang="en-US" dirty="0" smtClean="0"/>
              <a:t>論文審查作業須</a:t>
            </a:r>
            <a:r>
              <a:rPr lang="en-US" altLang="zh-TW" dirty="0" smtClean="0"/>
              <a:t>1~3</a:t>
            </a:r>
            <a:r>
              <a:rPr lang="zh-TW" altLang="en-US" dirty="0" smtClean="0"/>
              <a:t>個工作天，建議提早辦理。</a:t>
            </a:r>
            <a:endParaRPr lang="en-US" altLang="zh-TW" dirty="0" smtClean="0"/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706481"/>
            <a:ext cx="4219774" cy="1996136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9500-1225-47C3-8F4D-F992B5641B6B}" type="slidenum">
              <a:rPr lang="en-US" altLang="zh-TW" smtClean="0"/>
              <a:pPr/>
              <a:t>11</a:t>
            </a:fld>
            <a:endParaRPr lang="en-US" altLang="zh-TW" dirty="0"/>
          </a:p>
        </p:txBody>
      </p:sp>
      <p:sp>
        <p:nvSpPr>
          <p:cNvPr id="12" name="五邊形 11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3.2</a:t>
            </a:r>
            <a:endParaRPr lang="zh-TW" altLang="en-US" b="1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9336360" y="2954380"/>
            <a:ext cx="1152128" cy="258596"/>
          </a:xfrm>
          <a:prstGeom prst="wedgeRoundRectCallout">
            <a:avLst>
              <a:gd name="adj1" fmla="val -18902"/>
              <a:gd name="adj2" fmla="val 23937"/>
              <a:gd name="adj3" fmla="val 16667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1143000" y="4503342"/>
            <a:ext cx="10340454" cy="1805978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ln w="381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rgbClr val="465359"/>
                </a:solidFill>
                <a:latin typeface="+mn-ea"/>
              </a:rPr>
              <a:t>Office 365 E-mail </a:t>
            </a:r>
            <a:r>
              <a:rPr lang="zh-TW" altLang="en-US" b="1" dirty="0">
                <a:solidFill>
                  <a:srgbClr val="465359"/>
                </a:solidFill>
                <a:latin typeface="+mn-ea"/>
              </a:rPr>
              <a:t>登入</a:t>
            </a:r>
            <a:r>
              <a:rPr lang="zh-TW" altLang="en-US" b="1" dirty="0" smtClean="0">
                <a:solidFill>
                  <a:srgbClr val="465359"/>
                </a:solidFill>
                <a:latin typeface="+mn-ea"/>
              </a:rPr>
              <a:t>規則</a:t>
            </a:r>
            <a:endParaRPr lang="en-US" altLang="zh-TW" b="1" dirty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465359"/>
                </a:solidFill>
                <a:latin typeface="+mn-ea"/>
              </a:rPr>
              <a:t>帳號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：學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號第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1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碼轉換為英文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+@o365.ttu.edu.tw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(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學號第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1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碼轉換規則：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6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➜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g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；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7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➜ e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；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8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➜ 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密碼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：身分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證號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第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1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碼大寫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+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身分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證號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後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5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碼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+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生日月份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2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碼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+* </a:t>
            </a:r>
            <a:endParaRPr lang="en-US" altLang="zh-TW" dirty="0" smtClean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境外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生密碼：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F+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學號後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5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碼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+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生日月份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2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碼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+* </a:t>
            </a:r>
            <a:endParaRPr lang="zh-TW" altLang="en-US" dirty="0">
              <a:solidFill>
                <a:srgbClr val="465359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87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第二階段：論文提交作業</a:t>
            </a:r>
            <a:r>
              <a:rPr lang="en-US" altLang="zh-TW" dirty="0" smtClean="0"/>
              <a:t>-</a:t>
            </a:r>
            <a:r>
              <a:rPr lang="zh-TW" altLang="en-US" sz="3600" dirty="0" smtClean="0"/>
              <a:t>書目</a:t>
            </a:r>
            <a:r>
              <a:rPr lang="zh-TW" altLang="en-US" sz="3600" dirty="0"/>
              <a:t>資料建檔</a:t>
            </a:r>
          </a:p>
        </p:txBody>
      </p:sp>
      <p:pic>
        <p:nvPicPr>
          <p:cNvPr id="2" name="內容版面配置區 1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268760"/>
            <a:ext cx="7609067" cy="5028533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473B1-5A32-4147-B7A2-1A72C14152AA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993074" y="2060848"/>
            <a:ext cx="1502526" cy="3600399"/>
            <a:chOff x="767408" y="1988840"/>
            <a:chExt cx="1728192" cy="3672408"/>
          </a:xfrm>
        </p:grpSpPr>
        <p:sp>
          <p:nvSpPr>
            <p:cNvPr id="8" name="圓角矩形圖說文字 7"/>
            <p:cNvSpPr/>
            <p:nvPr/>
          </p:nvSpPr>
          <p:spPr>
            <a:xfrm>
              <a:off x="767408" y="1988840"/>
              <a:ext cx="1728192" cy="792088"/>
            </a:xfrm>
            <a:prstGeom prst="wedgeRoundRectCallout">
              <a:avLst>
                <a:gd name="adj1" fmla="val -34313"/>
                <a:gd name="adj2" fmla="val 49592"/>
                <a:gd name="adj3" fmla="val 16667"/>
              </a:avLst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9" name="圓角矩形圖說文字 8"/>
            <p:cNvSpPr/>
            <p:nvPr/>
          </p:nvSpPr>
          <p:spPr>
            <a:xfrm>
              <a:off x="767408" y="4341919"/>
              <a:ext cx="1728192" cy="288032"/>
            </a:xfrm>
            <a:prstGeom prst="wedgeRoundRectCallout">
              <a:avLst>
                <a:gd name="adj1" fmla="val -34313"/>
                <a:gd name="adj2" fmla="val 49592"/>
                <a:gd name="adj3" fmla="val 16667"/>
              </a:avLst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767408" y="4963568"/>
              <a:ext cx="1728192" cy="697680"/>
            </a:xfrm>
            <a:prstGeom prst="wedgeRoundRectCallout">
              <a:avLst>
                <a:gd name="adj1" fmla="val -34313"/>
                <a:gd name="adj2" fmla="val 49592"/>
                <a:gd name="adj3" fmla="val 16667"/>
              </a:avLst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圓角矩形圖說文字 10"/>
          <p:cNvSpPr/>
          <p:nvPr/>
        </p:nvSpPr>
        <p:spPr>
          <a:xfrm>
            <a:off x="8592498" y="1628800"/>
            <a:ext cx="3146101" cy="4752528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ln w="381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中文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/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英文姓名、論文名稱、學號：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須與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申請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學位考試登記一致。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AutoNum type="arabicParenR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系所</a:t>
            </a: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名稱：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請利用下拉選單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擇正確系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所名稱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在職專班請留意選項。</a:t>
            </a:r>
            <a:endParaRPr lang="en-US" altLang="zh-TW" sz="1600" dirty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AutoNum type="arabicParenR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學年度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/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學期：</a:t>
            </a:r>
            <a:r>
              <a:rPr lang="zh-TW" altLang="en-US" sz="1600" dirty="0" smtClean="0">
                <a:solidFill>
                  <a:schemeClr val="accent2"/>
                </a:solidFill>
                <a:latin typeface="+mn-ea"/>
              </a:rPr>
              <a:t>依繳交論文的日期為</a:t>
            </a:r>
            <a:r>
              <a:rPr lang="zh-TW" altLang="en-US" sz="1600" dirty="0">
                <a:solidFill>
                  <a:schemeClr val="accent2"/>
                </a:solidFill>
                <a:latin typeface="+mn-ea"/>
              </a:rPr>
              <a:t>準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solidFill>
                  <a:srgbClr val="465359"/>
                </a:solidFill>
                <a:latin typeface="+mn-ea"/>
              </a:rPr>
              <a:t>例：</a:t>
            </a:r>
            <a:r>
              <a:rPr lang="en-US" altLang="zh-TW" sz="1400" dirty="0" smtClean="0">
                <a:solidFill>
                  <a:srgbClr val="465359"/>
                </a:solidFill>
                <a:latin typeface="+mn-ea"/>
              </a:rPr>
              <a:t>114</a:t>
            </a:r>
            <a:r>
              <a:rPr lang="zh-TW" altLang="en-US" sz="1400" dirty="0" smtClean="0">
                <a:solidFill>
                  <a:srgbClr val="465359"/>
                </a:solidFill>
                <a:latin typeface="+mn-ea"/>
              </a:rPr>
              <a:t>學年</a:t>
            </a:r>
            <a:r>
              <a:rPr lang="zh-TW" altLang="en-US" sz="1400" dirty="0">
                <a:solidFill>
                  <a:srgbClr val="465359"/>
                </a:solidFill>
                <a:latin typeface="+mn-ea"/>
              </a:rPr>
              <a:t>度</a:t>
            </a:r>
            <a:r>
              <a:rPr lang="zh-TW" altLang="en-US" sz="1400" dirty="0" smtClean="0">
                <a:solidFill>
                  <a:srgbClr val="465359"/>
                </a:solidFill>
                <a:latin typeface="+mn-ea"/>
              </a:rPr>
              <a:t>第</a:t>
            </a:r>
            <a:r>
              <a:rPr lang="en-US" altLang="zh-TW" sz="1400" dirty="0" smtClean="0">
                <a:solidFill>
                  <a:srgbClr val="465359"/>
                </a:solidFill>
                <a:latin typeface="+mn-ea"/>
              </a:rPr>
              <a:t>1</a:t>
            </a:r>
            <a:r>
              <a:rPr lang="zh-TW" altLang="en-US" sz="1400" dirty="0" smtClean="0">
                <a:solidFill>
                  <a:srgbClr val="465359"/>
                </a:solidFill>
                <a:latin typeface="+mn-ea"/>
              </a:rPr>
              <a:t>學期</a:t>
            </a:r>
            <a:r>
              <a:rPr lang="en-US" altLang="zh-TW" sz="1400" dirty="0">
                <a:solidFill>
                  <a:srgbClr val="465359"/>
                </a:solidFill>
                <a:latin typeface="+mn-ea"/>
              </a:rPr>
              <a:t>(</a:t>
            </a:r>
            <a:r>
              <a:rPr lang="en-US" altLang="zh-TW" sz="1400" dirty="0" smtClean="0">
                <a:solidFill>
                  <a:srgbClr val="465359"/>
                </a:solidFill>
                <a:latin typeface="+mn-ea"/>
              </a:rPr>
              <a:t>114.08.01-115.01.31)</a:t>
            </a:r>
            <a:r>
              <a:rPr lang="zh-TW" altLang="en-US" sz="1400" dirty="0" smtClean="0">
                <a:solidFill>
                  <a:srgbClr val="465359"/>
                </a:solidFill>
                <a:latin typeface="+mn-ea"/>
              </a:rPr>
              <a:t>；</a:t>
            </a:r>
            <a:r>
              <a:rPr lang="en-US" altLang="zh-TW" sz="1400" dirty="0" smtClean="0">
                <a:solidFill>
                  <a:srgbClr val="465359"/>
                </a:solidFill>
                <a:latin typeface="+mn-ea"/>
              </a:rPr>
              <a:t>114</a:t>
            </a:r>
            <a:r>
              <a:rPr lang="zh-TW" altLang="en-US" sz="1400" dirty="0" smtClean="0">
                <a:solidFill>
                  <a:srgbClr val="465359"/>
                </a:solidFill>
                <a:latin typeface="+mn-ea"/>
              </a:rPr>
              <a:t>學年</a:t>
            </a:r>
            <a:r>
              <a:rPr lang="zh-TW" altLang="en-US" sz="1400" dirty="0">
                <a:solidFill>
                  <a:srgbClr val="465359"/>
                </a:solidFill>
                <a:latin typeface="+mn-ea"/>
              </a:rPr>
              <a:t>度第</a:t>
            </a:r>
            <a:r>
              <a:rPr lang="en-US" altLang="zh-TW" sz="1400" dirty="0" smtClean="0">
                <a:solidFill>
                  <a:srgbClr val="465359"/>
                </a:solidFill>
                <a:latin typeface="+mn-ea"/>
              </a:rPr>
              <a:t>2</a:t>
            </a:r>
            <a:r>
              <a:rPr lang="zh-TW" altLang="en-US" sz="1400" dirty="0" smtClean="0">
                <a:solidFill>
                  <a:srgbClr val="465359"/>
                </a:solidFill>
                <a:latin typeface="+mn-ea"/>
              </a:rPr>
              <a:t>學期</a:t>
            </a:r>
            <a:r>
              <a:rPr lang="en-US" altLang="zh-TW" sz="1400" dirty="0">
                <a:solidFill>
                  <a:srgbClr val="465359"/>
                </a:solidFill>
                <a:latin typeface="+mn-ea"/>
              </a:rPr>
              <a:t>(</a:t>
            </a:r>
            <a:r>
              <a:rPr lang="en-US" altLang="zh-TW" sz="1400" dirty="0" smtClean="0">
                <a:solidFill>
                  <a:srgbClr val="465359"/>
                </a:solidFill>
                <a:latin typeface="+mn-ea"/>
              </a:rPr>
              <a:t>115.02.01-115.07.31)</a:t>
            </a:r>
          </a:p>
          <a:p>
            <a:pPr marL="342900" indent="-342900">
              <a:buFont typeface="Wingdings" panose="05000000000000000000" pitchFamily="2" charset="2"/>
              <a:buAutoNum type="arabicParenR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口試</a:t>
            </a: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日期：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同</a:t>
            </a:r>
            <a:r>
              <a:rPr lang="zh-TW" altLang="en-US" sz="1600" dirty="0">
                <a:solidFill>
                  <a:schemeClr val="accent2"/>
                </a:solidFill>
                <a:latin typeface="+mn-ea"/>
              </a:rPr>
              <a:t>「論文口試合格書」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的年月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日。</a:t>
            </a:r>
            <a:endParaRPr lang="en-US" altLang="zh-TW" sz="1600" dirty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AutoNum type="arabicParenR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頁數</a:t>
            </a: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：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請填</a:t>
            </a:r>
            <a:r>
              <a:rPr lang="zh-TW" altLang="en-US" sz="1600" dirty="0">
                <a:solidFill>
                  <a:schemeClr val="accent2"/>
                </a:solidFill>
                <a:latin typeface="+mn-ea"/>
              </a:rPr>
              <a:t>論文實際頁數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，而非</a:t>
            </a:r>
            <a:r>
              <a:rPr lang="en-US" altLang="zh-TW" sz="1600" dirty="0">
                <a:solidFill>
                  <a:srgbClr val="465359"/>
                </a:solidFill>
                <a:latin typeface="+mn-ea"/>
              </a:rPr>
              <a:t>PDF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檔頁數。</a:t>
            </a:r>
            <a:endParaRPr lang="zh-TW" altLang="en-US" sz="1600" dirty="0">
              <a:solidFill>
                <a:srgbClr val="465359"/>
              </a:solidFill>
              <a:latin typeface="+mn-ea"/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993074" y="6009261"/>
            <a:ext cx="1498802" cy="288032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993074" y="3803649"/>
            <a:ext cx="1498802" cy="288032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4" name="五邊形 13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3.2</a:t>
            </a:r>
            <a:endParaRPr lang="zh-TW" altLang="en-US" b="1" dirty="0"/>
          </a:p>
        </p:txBody>
      </p:sp>
      <p:sp>
        <p:nvSpPr>
          <p:cNvPr id="15" name="圓角矩形圖說文字 14"/>
          <p:cNvSpPr/>
          <p:nvPr/>
        </p:nvSpPr>
        <p:spPr>
          <a:xfrm>
            <a:off x="983431" y="4650172"/>
            <a:ext cx="1498802" cy="288032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3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396832"/>
            <a:ext cx="6768752" cy="49284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418AB3">
                    <a:lumMod val="75000"/>
                  </a:srgbClr>
                </a:solidFill>
              </a:rPr>
              <a:t>第二階段：論文提交作業</a:t>
            </a:r>
            <a:r>
              <a:rPr lang="en-US" altLang="zh-TW" dirty="0">
                <a:solidFill>
                  <a:srgbClr val="418AB3">
                    <a:lumMod val="75000"/>
                  </a:srgbClr>
                </a:solidFill>
              </a:rPr>
              <a:t>-</a:t>
            </a:r>
            <a:r>
              <a:rPr lang="zh-TW" altLang="en-US" sz="3600" dirty="0">
                <a:solidFill>
                  <a:srgbClr val="418AB3">
                    <a:lumMod val="75000"/>
                  </a:srgbClr>
                </a:solidFill>
              </a:rPr>
              <a:t>書目資料建檔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6C834-D12F-492A-AD81-B978B07DB998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8" name="圓角矩形圖說文字 7"/>
          <p:cNvSpPr/>
          <p:nvPr/>
        </p:nvSpPr>
        <p:spPr>
          <a:xfrm>
            <a:off x="7908484" y="1484784"/>
            <a:ext cx="3528392" cy="4752528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ln w="381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 startAt="6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關鍵字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(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中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)/(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英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)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：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與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電子全文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檔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內容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一致，不論順序。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各關鍵字請用</a:t>
            </a:r>
            <a:r>
              <a:rPr lang="en-US" altLang="zh-TW" sz="1600" u="sng" dirty="0" smtClean="0">
                <a:solidFill>
                  <a:schemeClr val="accent2"/>
                </a:solidFill>
                <a:latin typeface="+mn-ea"/>
              </a:rPr>
              <a:t>“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半形</a:t>
            </a:r>
            <a:r>
              <a:rPr lang="en-US" altLang="zh-TW" sz="1600" u="sng" dirty="0" smtClean="0">
                <a:solidFill>
                  <a:schemeClr val="accent2"/>
                </a:solidFill>
                <a:latin typeface="+mn-ea"/>
              </a:rPr>
              <a:t>”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英文逗號區分。</a:t>
            </a:r>
            <a:endParaRPr lang="en-US" altLang="zh-TW" sz="1600" u="sng" dirty="0" smtClean="0">
              <a:solidFill>
                <a:schemeClr val="accent2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AutoNum type="arabicParenR" startAt="6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摘要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(</a:t>
            </a: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中</a:t>
            </a:r>
            <a:r>
              <a:rPr lang="en-US" altLang="zh-TW" sz="1600" b="1" dirty="0">
                <a:solidFill>
                  <a:srgbClr val="465359"/>
                </a:solidFill>
                <a:latin typeface="+mn-ea"/>
              </a:rPr>
              <a:t>)/(</a:t>
            </a: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英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)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、</a:t>
            </a: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參考文獻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：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與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電子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全文檔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內容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一致。    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請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用</a:t>
            </a:r>
            <a:r>
              <a:rPr lang="en-US" altLang="zh-TW" sz="1600" dirty="0">
                <a:solidFill>
                  <a:srgbClr val="465359"/>
                </a:solidFill>
                <a:latin typeface="+mn-ea"/>
              </a:rPr>
              <a:t>.doc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檔整段文字貼上，</a:t>
            </a:r>
            <a:r>
              <a:rPr lang="zh-TW" altLang="en-US" sz="1600" u="sng" dirty="0">
                <a:solidFill>
                  <a:schemeClr val="accent2"/>
                </a:solidFill>
                <a:latin typeface="+mn-ea"/>
              </a:rPr>
              <a:t>勿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使用</a:t>
            </a:r>
            <a:r>
              <a:rPr lang="en-US" altLang="zh-TW" sz="1600" u="sng" dirty="0">
                <a:solidFill>
                  <a:schemeClr val="accent2"/>
                </a:solidFill>
                <a:latin typeface="+mn-ea"/>
              </a:rPr>
              <a:t>PDF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檔</a:t>
            </a:r>
            <a:r>
              <a:rPr lang="zh-TW" altLang="en-US" sz="1600" u="sng" dirty="0">
                <a:solidFill>
                  <a:schemeClr val="accent2"/>
                </a:solidFill>
                <a:latin typeface="+mn-ea"/>
              </a:rPr>
              <a:t>複製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，</a:t>
            </a:r>
            <a:r>
              <a:rPr lang="zh-TW" altLang="en-US" sz="1600" u="sng" dirty="0">
                <a:solidFill>
                  <a:schemeClr val="accent2"/>
                </a:solidFill>
                <a:latin typeface="+mn-ea"/>
              </a:rPr>
              <a:t>避免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出現不</a:t>
            </a:r>
            <a:r>
              <a:rPr lang="zh-TW" altLang="en-US" sz="1600" u="sng" dirty="0">
                <a:solidFill>
                  <a:schemeClr val="accent2"/>
                </a:solidFill>
                <a:latin typeface="+mn-ea"/>
              </a:rPr>
              <a:t>正常斷行、空行或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空格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，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影響到檢索完整性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。</a:t>
            </a:r>
            <a:endParaRPr lang="en-US" altLang="zh-TW" sz="1400" dirty="0" smtClean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AutoNum type="arabicParenR" startAt="6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論文</a:t>
            </a: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目次：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與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電子全文檔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內容一致。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u="sng" dirty="0">
                <a:solidFill>
                  <a:schemeClr val="accent2"/>
                </a:solidFill>
                <a:latin typeface="+mn-ea"/>
              </a:rPr>
              <a:t>請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移除頁數前</a:t>
            </a:r>
            <a:r>
              <a:rPr lang="en-US" altLang="zh-TW" sz="1600" u="sng" dirty="0" smtClean="0">
                <a:solidFill>
                  <a:schemeClr val="accent2"/>
                </a:solidFill>
                <a:latin typeface="+mn-ea"/>
              </a:rPr>
              <a:t>“....</a:t>
            </a:r>
            <a:r>
              <a:rPr lang="en-US" altLang="zh-TW" sz="1600" u="sng" dirty="0">
                <a:solidFill>
                  <a:schemeClr val="accent2"/>
                </a:solidFill>
                <a:latin typeface="+mn-ea"/>
              </a:rPr>
              <a:t> </a:t>
            </a:r>
            <a:r>
              <a:rPr lang="en-US" altLang="zh-TW" sz="1600" u="sng" dirty="0" smtClean="0">
                <a:solidFill>
                  <a:schemeClr val="accent2"/>
                </a:solidFill>
                <a:latin typeface="+mn-ea"/>
              </a:rPr>
              <a:t>”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，空</a:t>
            </a:r>
            <a:r>
              <a:rPr lang="zh-TW" altLang="en-US" sz="1600" u="sng" dirty="0">
                <a:solidFill>
                  <a:schemeClr val="accent2"/>
                </a:solidFill>
                <a:latin typeface="+mn-ea"/>
              </a:rPr>
              <a:t>一格後補上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頁數。</a:t>
            </a:r>
            <a:endParaRPr lang="en-US" altLang="zh-TW" sz="1600" u="sng" dirty="0" smtClean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827132" y="1413410"/>
            <a:ext cx="1440000" cy="1224136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827132" y="4253013"/>
            <a:ext cx="1440000" cy="360000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839444" y="2924944"/>
            <a:ext cx="1440000" cy="2915690"/>
            <a:chOff x="623392" y="2889574"/>
            <a:chExt cx="1440000" cy="2915690"/>
          </a:xfrm>
        </p:grpSpPr>
        <p:sp>
          <p:nvSpPr>
            <p:cNvPr id="10" name="圓角矩形圖說文字 9"/>
            <p:cNvSpPr/>
            <p:nvPr/>
          </p:nvSpPr>
          <p:spPr>
            <a:xfrm>
              <a:off x="623392" y="2889574"/>
              <a:ext cx="1440000" cy="1048433"/>
            </a:xfrm>
            <a:prstGeom prst="wedgeRoundRectCallout">
              <a:avLst>
                <a:gd name="adj1" fmla="val -34313"/>
                <a:gd name="adj2" fmla="val 49592"/>
                <a:gd name="adj3" fmla="val 16667"/>
              </a:avLst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12" name="圓角矩形圖說文字 11"/>
            <p:cNvSpPr/>
            <p:nvPr/>
          </p:nvSpPr>
          <p:spPr>
            <a:xfrm>
              <a:off x="623392" y="5445224"/>
              <a:ext cx="1440000" cy="360040"/>
            </a:xfrm>
            <a:prstGeom prst="wedgeRoundRectCallout">
              <a:avLst>
                <a:gd name="adj1" fmla="val -34313"/>
                <a:gd name="adj2" fmla="val 49592"/>
                <a:gd name="adj3" fmla="val 16667"/>
              </a:avLst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五邊形 13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3.2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31469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25" y="2493834"/>
            <a:ext cx="7182000" cy="1655663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54825" y="1560370"/>
            <a:ext cx="7200000" cy="10008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418AB3">
                    <a:lumMod val="75000"/>
                  </a:srgbClr>
                </a:solidFill>
              </a:rPr>
              <a:t>第二階段：論文提交</a:t>
            </a:r>
            <a:r>
              <a:rPr lang="zh-TW" altLang="en-US" dirty="0">
                <a:solidFill>
                  <a:srgbClr val="418AB3">
                    <a:lumMod val="75000"/>
                  </a:srgbClr>
                </a:solidFill>
              </a:rPr>
              <a:t>作業</a:t>
            </a:r>
            <a:r>
              <a:rPr lang="en-US" altLang="zh-TW" dirty="0">
                <a:solidFill>
                  <a:srgbClr val="418AB3">
                    <a:lumMod val="75000"/>
                  </a:srgbClr>
                </a:solidFill>
              </a:rPr>
              <a:t>-</a:t>
            </a:r>
            <a:r>
              <a:rPr lang="zh-TW" altLang="en-US" sz="3600" dirty="0">
                <a:solidFill>
                  <a:srgbClr val="418AB3">
                    <a:lumMod val="75000"/>
                  </a:srgbClr>
                </a:solidFill>
              </a:rPr>
              <a:t>書目資料建檔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6C834-D12F-492A-AD81-B978B07DB998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8246017" y="1404287"/>
            <a:ext cx="3456384" cy="2745209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ln w="381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 startAt="9"/>
            </a:pPr>
            <a:endParaRPr lang="en-US" altLang="zh-TW" sz="1600" b="1" dirty="0" smtClean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+mj-lt"/>
              <a:buAutoNum type="arabicParenR" startAt="9"/>
            </a:pPr>
            <a:endParaRPr lang="en-US" altLang="zh-TW" sz="1600" b="1" dirty="0" smtClean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+mj-lt"/>
              <a:buAutoNum type="arabicParenR" startAt="9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指導教授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/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口試委員：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須與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申請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學位考試登記一致。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請確認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信箱填寫正確。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AutoNum type="arabicParenR" startAt="9"/>
            </a:pP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論文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書目開放日期</a:t>
            </a:r>
            <a:r>
              <a:rPr lang="zh-TW" altLang="en-US" sz="1600" b="1" dirty="0" smtClean="0">
                <a:solidFill>
                  <a:schemeClr val="accent2"/>
                </a:solidFill>
                <a:latin typeface="+mn-ea"/>
              </a:rPr>
              <a:t>*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：</a:t>
            </a:r>
            <a:endParaRPr lang="en-US" altLang="zh-TW" sz="1600" b="1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accent2"/>
                </a:solidFill>
                <a:latin typeface="+mn-ea"/>
              </a:rPr>
              <a:t>立即</a:t>
            </a:r>
            <a:r>
              <a:rPr lang="zh-TW" altLang="en-US" sz="1600" dirty="0" smtClean="0">
                <a:solidFill>
                  <a:schemeClr val="accent2"/>
                </a:solidFill>
                <a:latin typeface="+mn-ea"/>
              </a:rPr>
              <a:t>公開</a:t>
            </a:r>
            <a:endParaRPr lang="en-US" altLang="zh-TW" sz="1600" dirty="0" smtClean="0">
              <a:solidFill>
                <a:schemeClr val="accent2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已完成延後公開審核，於</a:t>
            </a:r>
            <a:r>
              <a:rPr lang="en-US" altLang="zh-TW" sz="1600" dirty="0" smtClean="0">
                <a:solidFill>
                  <a:srgbClr val="465359"/>
                </a:solidFill>
                <a:latin typeface="+mn-ea"/>
              </a:rPr>
              <a:t>_____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年</a:t>
            </a:r>
            <a:r>
              <a:rPr lang="en-US" altLang="zh-TW" sz="1600" dirty="0">
                <a:solidFill>
                  <a:srgbClr val="465359"/>
                </a:solidFill>
                <a:latin typeface="+mn-ea"/>
              </a:rPr>
              <a:t>___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月</a:t>
            </a:r>
            <a:r>
              <a:rPr lang="en-US" altLang="zh-TW" sz="1600" dirty="0">
                <a:solidFill>
                  <a:srgbClr val="465359"/>
                </a:solidFill>
                <a:latin typeface="+mn-ea"/>
              </a:rPr>
              <a:t>___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日後公開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AutoNum type="arabicParenR" startAt="9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論文電子全文</a:t>
            </a: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檔案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：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檔名請使用</a:t>
            </a:r>
            <a:r>
              <a:rPr lang="zh-TW" altLang="en-US" sz="1600" dirty="0" smtClean="0">
                <a:solidFill>
                  <a:schemeClr val="accent2"/>
                </a:solidFill>
                <a:latin typeface="+mn-ea"/>
              </a:rPr>
              <a:t>「</a:t>
            </a:r>
            <a:r>
              <a:rPr lang="zh-TW" altLang="en-US" sz="1600" dirty="0">
                <a:solidFill>
                  <a:schemeClr val="accent2"/>
                </a:solidFill>
                <a:latin typeface="+mn-ea"/>
              </a:rPr>
              <a:t>學號</a:t>
            </a:r>
            <a:r>
              <a:rPr lang="zh-TW" altLang="en-US" sz="1600" dirty="0" smtClean="0">
                <a:solidFill>
                  <a:schemeClr val="accent2"/>
                </a:solidFill>
                <a:latin typeface="+mn-ea"/>
              </a:rPr>
              <a:t>」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AutoNum type="arabicParenR" startAt="9"/>
            </a:pPr>
            <a:endParaRPr lang="en-US" altLang="zh-TW" sz="1600" dirty="0">
              <a:solidFill>
                <a:srgbClr val="465359"/>
              </a:solidFill>
              <a:latin typeface="+mn-ea"/>
            </a:endParaRPr>
          </a:p>
          <a:p>
            <a:endParaRPr lang="en-US" altLang="zh-TW" sz="1400" dirty="0" smtClean="0">
              <a:solidFill>
                <a:srgbClr val="465359"/>
              </a:solidFill>
              <a:latin typeface="+mn-ea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839416" y="1547769"/>
            <a:ext cx="1512168" cy="288032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839416" y="3573016"/>
            <a:ext cx="1507237" cy="341034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839416" y="2564904"/>
            <a:ext cx="1512168" cy="360040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5" name="五邊形 14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3.2</a:t>
            </a:r>
            <a:endParaRPr lang="zh-TW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4655840" y="4378009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 smtClean="0">
                <a:solidFill>
                  <a:schemeClr val="accent2"/>
                </a:solidFill>
                <a:latin typeface="+mn-ea"/>
              </a:rPr>
              <a:t>＊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因申請專利、涉及機密或依法不得提供，要求延後開放論文者，請注意：</a:t>
            </a:r>
          </a:p>
          <a:p>
            <a:pPr lvl="1">
              <a:lnSpc>
                <a:spcPct val="150000"/>
              </a:lnSpc>
            </a:pP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.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須於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學位考試前提出申請，並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由系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所及相關單位審核確認審核確認。</a:t>
            </a:r>
          </a:p>
          <a:p>
            <a:pPr lvl="1">
              <a:lnSpc>
                <a:spcPct val="150000"/>
              </a:lnSpc>
            </a:pP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2.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填具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國家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圖書館及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大同大學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「學位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論文延後公開申請書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」各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份，連同佐證文件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一併繳交至圖書館。</a:t>
            </a:r>
            <a:endParaRPr lang="en-US" altLang="zh-TW" sz="16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r>
              <a:rPr lang="zh-TW" altLang="en-US" sz="1600" b="1" dirty="0">
                <a:solidFill>
                  <a:schemeClr val="accent2"/>
                </a:solidFill>
                <a:latin typeface="+mn-ea"/>
              </a:rPr>
              <a:t>＊</a:t>
            </a:r>
            <a:r>
              <a:rPr lang="zh-TW" altLang="en-US" sz="1600" b="1" dirty="0" smtClean="0">
                <a:solidFill>
                  <a:schemeClr val="accent2"/>
                </a:solidFill>
                <a:latin typeface="+mn-ea"/>
                <a:ea typeface="+mn-ea"/>
              </a:rPr>
              <a:t>為避免</a:t>
            </a:r>
            <a:r>
              <a:rPr lang="zh-TW" altLang="en-US" sz="1600" b="1" dirty="0">
                <a:solidFill>
                  <a:schemeClr val="accent2"/>
                </a:solidFill>
                <a:latin typeface="+mn-ea"/>
                <a:ea typeface="+mn-ea"/>
              </a:rPr>
              <a:t>影響個人研發權益，請</a:t>
            </a:r>
            <a:r>
              <a:rPr lang="zh-TW" altLang="en-US" sz="1600" b="1" dirty="0" smtClean="0">
                <a:solidFill>
                  <a:schemeClr val="accent2"/>
                </a:solidFill>
                <a:latin typeface="+mn-ea"/>
                <a:ea typeface="+mn-ea"/>
              </a:rPr>
              <a:t>務必先徵詢您的指導教授再</a:t>
            </a:r>
            <a:r>
              <a:rPr lang="zh-TW" altLang="en-US" sz="1600" b="1" dirty="0">
                <a:solidFill>
                  <a:schemeClr val="accent2"/>
                </a:solidFill>
                <a:latin typeface="+mn-ea"/>
                <a:ea typeface="+mn-ea"/>
              </a:rPr>
              <a:t>填寫開放權限</a:t>
            </a:r>
            <a:r>
              <a:rPr lang="zh-TW" altLang="en-US" sz="1600" b="1" dirty="0" smtClean="0">
                <a:solidFill>
                  <a:schemeClr val="accent2"/>
                </a:solidFill>
                <a:latin typeface="+mn-ea"/>
                <a:ea typeface="+mn-ea"/>
              </a:rPr>
              <a:t>。</a:t>
            </a:r>
            <a:endParaRPr lang="en-US" altLang="zh-TW" sz="1600" b="1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40" y="4208487"/>
            <a:ext cx="3082220" cy="2266338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5049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242" y="1700031"/>
            <a:ext cx="9470246" cy="158989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418AB3">
                    <a:lumMod val="75000"/>
                  </a:srgbClr>
                </a:solidFill>
              </a:rPr>
              <a:t>第二階段：論文提交</a:t>
            </a:r>
            <a:r>
              <a:rPr lang="zh-TW" altLang="en-US" dirty="0">
                <a:solidFill>
                  <a:srgbClr val="418AB3">
                    <a:lumMod val="75000"/>
                  </a:srgbClr>
                </a:solidFill>
              </a:rPr>
              <a:t>作業</a:t>
            </a:r>
            <a:r>
              <a:rPr lang="en-US" altLang="zh-TW" dirty="0">
                <a:solidFill>
                  <a:srgbClr val="418AB3">
                    <a:lumMod val="75000"/>
                  </a:srgbClr>
                </a:solidFill>
              </a:rPr>
              <a:t>-</a:t>
            </a:r>
            <a:r>
              <a:rPr lang="zh-TW" altLang="en-US" sz="3600" dirty="0">
                <a:solidFill>
                  <a:srgbClr val="418AB3">
                    <a:lumMod val="75000"/>
                  </a:srgbClr>
                </a:solidFill>
              </a:rPr>
              <a:t>書目資料建檔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6C834-D12F-492A-AD81-B978B07DB998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  <p:sp>
        <p:nvSpPr>
          <p:cNvPr id="15" name="五邊形 14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3.2</a:t>
            </a:r>
            <a:endParaRPr lang="zh-TW" altLang="en-US" b="1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/>
          <a:srcRect r="11355"/>
          <a:stretch/>
        </p:blipFill>
        <p:spPr>
          <a:xfrm>
            <a:off x="6168008" y="3447633"/>
            <a:ext cx="5040560" cy="169005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/>
          <a:srcRect r="25475"/>
          <a:stretch/>
        </p:blipFill>
        <p:spPr>
          <a:xfrm>
            <a:off x="1027165" y="3491010"/>
            <a:ext cx="4829200" cy="160330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圓角矩形圖說文字 17"/>
          <p:cNvSpPr/>
          <p:nvPr/>
        </p:nvSpPr>
        <p:spPr>
          <a:xfrm>
            <a:off x="1018242" y="1731916"/>
            <a:ext cx="1765390" cy="638178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1012310" y="2489764"/>
            <a:ext cx="1771322" cy="651203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21" name="圓角矩形圖說文字 20"/>
          <p:cNvSpPr/>
          <p:nvPr/>
        </p:nvSpPr>
        <p:spPr>
          <a:xfrm>
            <a:off x="1027165" y="5295398"/>
            <a:ext cx="9461323" cy="1157938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ln w="381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 startAt="12"/>
            </a:pP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大同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大學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/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國家圖書館電子全文檔使用權限：</a:t>
            </a:r>
            <a:endParaRPr lang="en-US" altLang="zh-TW" sz="1600" b="1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選擇選項</a:t>
            </a:r>
            <a:r>
              <a:rPr lang="en-US" altLang="zh-TW" sz="1600" dirty="0">
                <a:solidFill>
                  <a:srgbClr val="465359"/>
                </a:solidFill>
                <a:latin typeface="+mn-ea"/>
              </a:rPr>
              <a:t>2.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 延後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公開時間需與論文電子書目開放日期一致。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選擇選項</a:t>
            </a:r>
            <a:r>
              <a:rPr lang="en-US" altLang="zh-TW" sz="1600" dirty="0" smtClean="0">
                <a:solidFill>
                  <a:srgbClr val="465359"/>
                </a:solidFill>
                <a:latin typeface="+mn-ea"/>
              </a:rPr>
              <a:t>2.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 延後公開者，請先完成延後公開審核，於圖書館辦理離校手續時繳交「</a:t>
            </a:r>
            <a:r>
              <a:rPr lang="zh-TW" altLang="en-US" sz="1600" dirty="0">
                <a:solidFill>
                  <a:schemeClr val="accent2"/>
                </a:solidFill>
                <a:latin typeface="+mn-ea"/>
              </a:rPr>
              <a:t>延後公開申請書</a:t>
            </a:r>
            <a:r>
              <a:rPr lang="zh-TW" altLang="en-US" sz="1600" dirty="0" smtClean="0">
                <a:solidFill>
                  <a:schemeClr val="accent2"/>
                </a:solidFill>
                <a:latin typeface="+mn-ea"/>
              </a:rPr>
              <a:t>」及</a:t>
            </a:r>
            <a:r>
              <a:rPr lang="zh-TW" altLang="en-US" sz="1600" dirty="0">
                <a:solidFill>
                  <a:schemeClr val="accent2"/>
                </a:solidFill>
                <a:latin typeface="+mn-ea"/>
              </a:rPr>
              <a:t>相關</a:t>
            </a:r>
            <a:r>
              <a:rPr lang="zh-TW" altLang="en-US" sz="1600" dirty="0" smtClean="0">
                <a:solidFill>
                  <a:schemeClr val="accent2"/>
                </a:solidFill>
                <a:latin typeface="+mn-ea"/>
              </a:rPr>
              <a:t>證明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，並</a:t>
            </a:r>
            <a:r>
              <a:rPr lang="zh-TW" altLang="en-US" sz="1600" dirty="0" smtClean="0">
                <a:solidFill>
                  <a:schemeClr val="accent2"/>
                </a:solidFill>
                <a:latin typeface="+mn-ea"/>
              </a:rPr>
              <a:t>多繳一本紙本論文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供校內典藏。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77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3432" y="1340768"/>
            <a:ext cx="10369152" cy="38884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 smtClean="0">
                <a:latin typeface="+mn-ea"/>
                <a:ea typeface="+mn-ea"/>
              </a:rPr>
              <a:t>提醒</a:t>
            </a:r>
            <a:r>
              <a:rPr lang="zh-TW" altLang="en-US" sz="4400" dirty="0">
                <a:latin typeface="+mn-ea"/>
                <a:ea typeface="+mn-ea"/>
              </a:rPr>
              <a:t>！</a:t>
            </a:r>
            <a:r>
              <a:rPr lang="en-US" altLang="zh-TW" sz="4400" dirty="0" smtClean="0">
                <a:latin typeface="+mn-ea"/>
                <a:ea typeface="+mn-ea"/>
              </a:rPr>
              <a:t/>
            </a:r>
            <a:br>
              <a:rPr lang="en-US" altLang="zh-TW" sz="4400" dirty="0" smtClean="0">
                <a:latin typeface="+mn-ea"/>
                <a:ea typeface="+mn-ea"/>
              </a:rPr>
            </a:br>
            <a:r>
              <a:rPr lang="zh-TW" altLang="en-US" sz="4400" dirty="0" smtClean="0">
                <a:latin typeface="+mn-ea"/>
                <a:ea typeface="+mn-ea"/>
              </a:rPr>
              <a:t>收到</a:t>
            </a:r>
            <a:r>
              <a:rPr lang="zh-TW" altLang="en-US" sz="4400" dirty="0">
                <a:latin typeface="+mn-ea"/>
                <a:ea typeface="+mn-ea"/>
              </a:rPr>
              <a:t>核准通知</a:t>
            </a:r>
            <a:r>
              <a:rPr lang="zh-TW" altLang="en-US" sz="4400" dirty="0" smtClean="0">
                <a:latin typeface="+mn-ea"/>
                <a:ea typeface="+mn-ea"/>
              </a:rPr>
              <a:t>信才表示完成電子論文審核</a:t>
            </a:r>
            <a:endParaRPr lang="zh-TW" altLang="en-US" sz="4400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10A-7C05-40AF-9399-277D7F8AE858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99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418AB3">
                    <a:lumMod val="75000"/>
                  </a:srgbClr>
                </a:solidFill>
              </a:rPr>
              <a:t>第三階段</a:t>
            </a:r>
            <a:r>
              <a:rPr lang="zh-TW" altLang="en-US" dirty="0">
                <a:solidFill>
                  <a:srgbClr val="418AB3">
                    <a:lumMod val="75000"/>
                  </a:srgbClr>
                </a:solidFill>
              </a:rPr>
              <a:t>：</a:t>
            </a:r>
            <a:r>
              <a:rPr lang="zh-TW" altLang="en-US" dirty="0" smtClean="0">
                <a:solidFill>
                  <a:srgbClr val="418AB3">
                    <a:lumMod val="75000"/>
                  </a:srgbClr>
                </a:solidFill>
              </a:rPr>
              <a:t>論文裝訂及繳交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裝訂之</a:t>
            </a:r>
            <a:r>
              <a:rPr lang="zh-TW" altLang="en-US" dirty="0"/>
              <a:t>紙本論文</a:t>
            </a:r>
            <a:r>
              <a:rPr lang="zh-TW" altLang="en-US" dirty="0" smtClean="0"/>
              <a:t>與電子</a:t>
            </a:r>
            <a:r>
              <a:rPr lang="zh-TW" altLang="en-US" dirty="0"/>
              <a:t>檔內容須</a:t>
            </a:r>
            <a:r>
              <a:rPr lang="zh-TW" altLang="en-US" dirty="0" smtClean="0"/>
              <a:t>與</a:t>
            </a:r>
            <a:r>
              <a:rPr lang="zh-TW" altLang="en-US" dirty="0"/>
              <a:t>完全</a:t>
            </a:r>
            <a:r>
              <a:rPr lang="zh-TW" altLang="en-US" dirty="0" smtClean="0"/>
              <a:t>相同。</a:t>
            </a:r>
            <a:endParaRPr lang="en-US" altLang="zh-TW" dirty="0" smtClean="0"/>
          </a:p>
          <a:p>
            <a:r>
              <a:rPr lang="zh-TW" altLang="en-US" dirty="0" smtClean="0"/>
              <a:t>紙</a:t>
            </a:r>
            <a:r>
              <a:rPr lang="zh-TW" altLang="en-US" dirty="0"/>
              <a:t>本</a:t>
            </a:r>
            <a:r>
              <a:rPr lang="zh-TW" altLang="en-US" dirty="0" smtClean="0"/>
              <a:t>論文請</a:t>
            </a:r>
            <a:r>
              <a:rPr lang="zh-TW" altLang="en-US" dirty="0"/>
              <a:t>以</a:t>
            </a:r>
            <a:r>
              <a:rPr lang="zh-TW" altLang="en-US" b="1" dirty="0">
                <a:solidFill>
                  <a:schemeClr val="accent4"/>
                </a:solidFill>
              </a:rPr>
              <a:t>藍色彩紋紙“亮面”膠裝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繳交</a:t>
            </a:r>
            <a:r>
              <a:rPr lang="zh-TW" altLang="en-US" dirty="0" smtClean="0"/>
              <a:t>注意事項：</a:t>
            </a:r>
            <a:endParaRPr lang="en-US" altLang="zh-TW" dirty="0" smtClean="0"/>
          </a:p>
          <a:p>
            <a:pPr marL="731520" lvl="1" indent="-457200">
              <a:buFont typeface="+mj-lt"/>
              <a:buAutoNum type="arabicParenR"/>
            </a:pPr>
            <a:r>
              <a:rPr lang="zh-TW" altLang="en-US" dirty="0" smtClean="0"/>
              <a:t>請確認繳交論文本數正確，授權書已完成簽名。</a:t>
            </a:r>
            <a:endParaRPr lang="en-US" altLang="zh-TW" dirty="0"/>
          </a:p>
          <a:p>
            <a:pPr marL="731520" lvl="1" indent="-457200">
              <a:buFont typeface="+mj-lt"/>
              <a:buAutoNum type="arabicParenR"/>
            </a:pPr>
            <a:r>
              <a:rPr lang="zh-TW" altLang="en-US" dirty="0" smtClean="0"/>
              <a:t>論文延後開放者，須填寫</a:t>
            </a:r>
            <a:r>
              <a:rPr lang="zh-TW" altLang="en-US" dirty="0"/>
              <a:t>「</a:t>
            </a:r>
            <a:r>
              <a:rPr lang="zh-TW" altLang="en-US" b="1" u="sng" dirty="0" smtClean="0">
                <a:solidFill>
                  <a:schemeClr val="accent3"/>
                </a:solidFill>
                <a:hlinkClick r:id="rId3"/>
              </a:rPr>
              <a:t>學位</a:t>
            </a:r>
            <a:r>
              <a:rPr lang="zh-TW" altLang="en-US" b="1" u="sng" dirty="0">
                <a:solidFill>
                  <a:schemeClr val="accent3"/>
                </a:solidFill>
                <a:hlinkClick r:id="rId3"/>
              </a:rPr>
              <a:t>論文延後公開</a:t>
            </a:r>
            <a:r>
              <a:rPr lang="zh-TW" altLang="en-US" b="1" u="sng" dirty="0" smtClean="0">
                <a:solidFill>
                  <a:schemeClr val="accent3"/>
                </a:solidFill>
                <a:hlinkClick r:id="rId3"/>
              </a:rPr>
              <a:t>申請書</a:t>
            </a:r>
            <a:r>
              <a:rPr lang="zh-TW" altLang="en-US" dirty="0" smtClean="0"/>
              <a:t>」並連同佐證文件繳至本館。</a:t>
            </a:r>
            <a:endParaRPr lang="en-US" altLang="zh-TW" dirty="0" smtClean="0"/>
          </a:p>
          <a:p>
            <a:r>
              <a:rPr lang="zh-TW" altLang="en-US" dirty="0" smtClean="0"/>
              <a:t>已核准論文如需抽換或更改授權，請填寫「</a:t>
            </a:r>
            <a:r>
              <a:rPr lang="zh-TW" altLang="en-US" b="1" dirty="0" smtClean="0">
                <a:hlinkClick r:id="rId3"/>
              </a:rPr>
              <a:t>學位論文抽換變更申請書</a:t>
            </a:r>
            <a:r>
              <a:rPr lang="zh-TW" altLang="en-US" dirty="0" smtClean="0"/>
              <a:t>」後提出申請。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24A7-F653-495D-B3E1-E477C4201328}" type="slidenum">
              <a:rPr lang="en-US" altLang="zh-TW" smtClean="0"/>
              <a:pPr/>
              <a:t>17</a:t>
            </a:fld>
            <a:endParaRPr lang="en-US" altLang="zh-TW" dirty="0"/>
          </a:p>
        </p:txBody>
      </p:sp>
      <p:sp>
        <p:nvSpPr>
          <p:cNvPr id="5" name="五邊形 4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3.3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相關</a:t>
            </a:r>
            <a:r>
              <a:rPr lang="zh-TW" altLang="en-US" dirty="0" smtClean="0"/>
              <a:t>表單</a:t>
            </a:r>
            <a:endParaRPr lang="en-US" altLang="zh-TW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申請</a:t>
            </a:r>
            <a:r>
              <a:rPr lang="zh-TW" altLang="en-US" b="1" u="sng" dirty="0"/>
              <a:t>紙本論文</a:t>
            </a:r>
            <a:r>
              <a:rPr lang="zh-TW" altLang="en-US" b="1" dirty="0"/>
              <a:t>延後公開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未核准，尚未辦妥離校手續前</a:t>
            </a:r>
            <a:r>
              <a:rPr lang="en-US" altLang="zh-TW" dirty="0"/>
              <a:t>) </a:t>
            </a:r>
            <a:r>
              <a:rPr lang="zh-TW" altLang="en-US" dirty="0"/>
              <a:t>：</a:t>
            </a:r>
          </a:p>
          <a:p>
            <a:pPr marL="502920" indent="-457200">
              <a:buFont typeface="+mj-lt"/>
              <a:buAutoNum type="arabicPeriod"/>
            </a:pPr>
            <a:r>
              <a:rPr lang="zh-TW" altLang="en-US" b="1" u="sng" dirty="0">
                <a:hlinkClick r:id="rId3"/>
              </a:rPr>
              <a:t>國家圖書館學位論文延後公開</a:t>
            </a:r>
            <a:r>
              <a:rPr lang="zh-TW" altLang="en-US" b="1" u="sng" dirty="0" smtClean="0">
                <a:hlinkClick r:id="rId3"/>
              </a:rPr>
              <a:t>申請書</a:t>
            </a:r>
            <a:endParaRPr lang="en-US" altLang="zh-TW" b="1" u="sng" dirty="0" smtClean="0"/>
          </a:p>
          <a:p>
            <a:pPr marL="502920" indent="-457200">
              <a:buFont typeface="+mj-lt"/>
              <a:buAutoNum type="arabicPeriod"/>
            </a:pPr>
            <a:r>
              <a:rPr lang="zh-TW" altLang="en-US" b="1" u="sng" dirty="0" smtClean="0">
                <a:hlinkClick r:id="rId4"/>
              </a:rPr>
              <a:t>大同</a:t>
            </a:r>
            <a:r>
              <a:rPr lang="zh-TW" altLang="en-US" b="1" u="sng" dirty="0">
                <a:hlinkClick r:id="rId4"/>
              </a:rPr>
              <a:t>大學學位論文延後公開申請書</a:t>
            </a:r>
            <a:endParaRPr lang="zh-TW" altLang="en-US" b="1" u="sng" dirty="0"/>
          </a:p>
          <a:p>
            <a:endParaRPr lang="zh-TW" altLang="en-US" dirty="0"/>
          </a:p>
          <a:p>
            <a:r>
              <a:rPr lang="zh-TW" altLang="en-US" b="1" dirty="0"/>
              <a:t>申請論文</a:t>
            </a:r>
            <a:r>
              <a:rPr lang="zh-TW" altLang="en-US" b="1" u="sng" dirty="0"/>
              <a:t>抽換</a:t>
            </a:r>
            <a:r>
              <a:rPr lang="zh-TW" altLang="en-US" b="1" dirty="0"/>
              <a:t>或</a:t>
            </a:r>
            <a:r>
              <a:rPr lang="zh-TW" altLang="en-US" b="1" u="sng" dirty="0"/>
              <a:t>更改授權 </a:t>
            </a:r>
            <a:r>
              <a:rPr lang="en-US" altLang="zh-TW" dirty="0"/>
              <a:t>(</a:t>
            </a:r>
            <a:r>
              <a:rPr lang="zh-TW" altLang="en-US" dirty="0"/>
              <a:t>已核准，辦妥離校手續後</a:t>
            </a:r>
            <a:r>
              <a:rPr lang="en-US" altLang="zh-TW" dirty="0"/>
              <a:t>) </a:t>
            </a:r>
            <a:r>
              <a:rPr lang="zh-TW" altLang="en-US" dirty="0"/>
              <a:t>： </a:t>
            </a:r>
          </a:p>
          <a:p>
            <a:pPr marL="502920" indent="-457200">
              <a:buFont typeface="+mj-lt"/>
              <a:buAutoNum type="arabicPeriod"/>
            </a:pPr>
            <a:r>
              <a:rPr lang="zh-TW" altLang="en-US" b="1" u="sng" dirty="0">
                <a:hlinkClick r:id="rId5"/>
              </a:rPr>
              <a:t>國家圖書館學位論文抽換</a:t>
            </a:r>
            <a:r>
              <a:rPr lang="zh-TW" altLang="en-US" b="1" u="sng" dirty="0" smtClean="0">
                <a:hlinkClick r:id="rId5"/>
              </a:rPr>
              <a:t>申請書</a:t>
            </a:r>
            <a:endParaRPr lang="en-US" altLang="zh-TW" b="1" u="sng" dirty="0"/>
          </a:p>
          <a:p>
            <a:pPr marL="502920" indent="-457200">
              <a:buFont typeface="+mj-lt"/>
              <a:buAutoNum type="arabicPeriod"/>
            </a:pPr>
            <a:r>
              <a:rPr lang="zh-TW" altLang="en-US" b="1" u="sng" dirty="0">
                <a:hlinkClick r:id="rId6"/>
              </a:rPr>
              <a:t>大同大學學位論文抽換變更</a:t>
            </a:r>
            <a:r>
              <a:rPr lang="zh-TW" altLang="en-US" b="1" u="sng" dirty="0" smtClean="0">
                <a:hlinkClick r:id="rId6"/>
              </a:rPr>
              <a:t>申請書</a:t>
            </a:r>
            <a:endParaRPr lang="zh-TW" altLang="en-US" b="1" u="sng" dirty="0"/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3012-7835-4253-AFBC-D164193A1EAC}" type="slidenum">
              <a:rPr lang="en-US" altLang="zh-TW" smtClean="0"/>
              <a:pPr/>
              <a:t>18</a:t>
            </a:fld>
            <a:endParaRPr lang="en-US" altLang="zh-TW"/>
          </a:p>
        </p:txBody>
      </p:sp>
      <p:sp>
        <p:nvSpPr>
          <p:cNvPr id="7" name="五邊形 6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3.3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3344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zh-TW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TW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學位論文相似檢測輔助系統</a:t>
            </a:r>
            <a:r>
              <a:rPr lang="zh-TW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」是以</a:t>
            </a:r>
            <a:r>
              <a:rPr lang="zh-TW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「臺灣博碩士論文知識加值系統</a:t>
            </a:r>
            <a:r>
              <a:rPr lang="zh-TW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」資料</a:t>
            </a:r>
            <a:r>
              <a:rPr lang="zh-TW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</a:t>
            </a:r>
            <a:r>
              <a:rPr lang="zh-TW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基礎開發，比對範圍</a:t>
            </a:r>
            <a:r>
              <a:rPr lang="zh-TW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r>
              <a:rPr lang="en-US" altLang="zh-TW" dirty="0" err="1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Turnitin</a:t>
            </a:r>
            <a:r>
              <a:rPr lang="zh-TW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不同，可協助同學更全面檢測</a:t>
            </a:r>
            <a:r>
              <a:rPr lang="zh-TW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論文相似</a:t>
            </a:r>
            <a:r>
              <a:rPr lang="zh-TW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度</a:t>
            </a:r>
            <a:endParaRPr lang="zh-TW" altLang="en-US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" indent="0">
              <a:buNone/>
            </a:pPr>
            <a:r>
              <a:rPr lang="en-US" altLang="zh-TW" sz="2200" dirty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※ </a:t>
            </a:r>
            <a:r>
              <a:rPr lang="zh-TW" altLang="en-US" sz="2200" dirty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繳交</a:t>
            </a:r>
            <a:r>
              <a:rPr lang="zh-TW" altLang="en-US" sz="2200" dirty="0" smtClean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論文時請繼續使用</a:t>
            </a:r>
            <a:r>
              <a:rPr lang="en-US" altLang="zh-TW" sz="2200" dirty="0" err="1" smtClean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Turnitin</a:t>
            </a:r>
            <a:r>
              <a:rPr lang="zh-TW" altLang="en-US" sz="2200" dirty="0" smtClean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的報告，國圖系統</a:t>
            </a:r>
            <a:r>
              <a:rPr lang="zh-TW" altLang="en-US" sz="2200" dirty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報告並不會用於本校畢業離校</a:t>
            </a:r>
            <a:r>
              <a:rPr lang="zh-TW" altLang="en-US" sz="2200" dirty="0" smtClean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流程</a:t>
            </a:r>
            <a:endParaRPr lang="en-US" altLang="zh-TW" sz="2200" dirty="0" smtClean="0">
              <a:solidFill>
                <a:srgbClr val="C0392B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使用說明：詳見</a:t>
            </a:r>
            <a:r>
              <a:rPr lang="zh-TW" altLang="en-US" b="1" u="sng" dirty="0" smtClean="0">
                <a:solidFill>
                  <a:srgbClr val="F59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圖書館網站</a:t>
            </a:r>
            <a:endParaRPr lang="en-US" altLang="zh-TW" b="1" u="sng" dirty="0" smtClean="0">
              <a:solidFill>
                <a:srgbClr val="F59E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9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僅提供本</a:t>
            </a:r>
            <a:r>
              <a:rPr lang="zh-TW" altLang="en-US" sz="19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學期</a:t>
            </a:r>
            <a:r>
              <a:rPr lang="en-US" altLang="zh-TW" sz="19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altLang="zh-TW" sz="19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114-1</a:t>
            </a:r>
            <a:r>
              <a:rPr lang="zh-TW" altLang="en-US" sz="19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學期</a:t>
            </a:r>
            <a:r>
              <a:rPr lang="en-US" altLang="zh-TW" sz="19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19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應屆畢業之碩博士生</a:t>
            </a:r>
            <a:r>
              <a:rPr lang="zh-TW" altLang="en-US" sz="19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申請</a:t>
            </a:r>
            <a:endParaRPr lang="en-US" altLang="zh-TW" sz="1900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9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</a:t>
            </a:r>
            <a:r>
              <a:rPr lang="zh-TW" altLang="en-US" sz="19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先填寫申請表單，待館員協助新增學生帳號後</a:t>
            </a:r>
            <a:r>
              <a:rPr lang="en-US" altLang="zh-TW" sz="19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19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約</a:t>
            </a:r>
            <a:r>
              <a:rPr lang="en-US" altLang="zh-TW" sz="19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1-3</a:t>
            </a:r>
            <a:r>
              <a:rPr lang="zh-TW" altLang="en-US" sz="19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個工作天</a:t>
            </a:r>
            <a:r>
              <a:rPr lang="en-US" altLang="zh-TW" sz="19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altLang="zh-TW" sz="19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9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使用期限</a:t>
            </a:r>
            <a:r>
              <a:rPr lang="zh-TW" altLang="en-US" sz="1900" b="1" dirty="0" smtClean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至</a:t>
            </a:r>
            <a:r>
              <a:rPr lang="en-US" altLang="zh-TW" sz="1900" b="1" dirty="0" smtClean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2026</a:t>
            </a:r>
            <a:r>
              <a:rPr lang="zh-TW" altLang="en-US" sz="1900" b="1" dirty="0" smtClean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lang="en-US" altLang="zh-TW" sz="1900" b="1" dirty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TW" altLang="en-US" sz="1900" b="1" dirty="0" smtClean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lang="en-US" altLang="zh-TW" sz="1900" b="1" dirty="0" smtClean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27</a:t>
            </a:r>
            <a:r>
              <a:rPr lang="zh-TW" altLang="en-US" sz="1900" b="1" dirty="0" smtClean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</a:t>
            </a:r>
            <a:endParaRPr lang="en-US" altLang="zh-TW" sz="1900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系統</a:t>
            </a:r>
            <a:r>
              <a:rPr lang="zh-TW" altLang="en-US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網址</a:t>
            </a:r>
            <a:r>
              <a:rPr lang="zh-TW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altLang="zh-TW" u="sng" dirty="0">
                <a:solidFill>
                  <a:srgbClr val="F59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https://wass.ncl.edu.tw</a:t>
            </a:r>
            <a:r>
              <a:rPr lang="en-US" altLang="zh-TW" u="sng" dirty="0" smtClean="0">
                <a:solidFill>
                  <a:srgbClr val="F59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/</a:t>
            </a:r>
            <a:endParaRPr lang="en-US" altLang="zh-TW" u="sng" dirty="0">
              <a:solidFill>
                <a:srgbClr val="F59E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使用手冊請見</a:t>
            </a:r>
            <a:r>
              <a:rPr lang="zh-TW" altLang="en-US" b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附件</a:t>
            </a:r>
            <a:endParaRPr lang="zh-TW" altLang="en-US" b="1" u="sng" dirty="0">
              <a:solidFill>
                <a:srgbClr val="F59E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文字版面配置區 4"/>
          <p:cNvSpPr txBox="1">
            <a:spLocks/>
          </p:cNvSpPr>
          <p:nvPr/>
        </p:nvSpPr>
        <p:spPr>
          <a:xfrm>
            <a:off x="3071664" y="4607811"/>
            <a:ext cx="648072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kumimoji="0"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2"/>
                </a:solidFill>
              </a:rPr>
              <a:t>活動宣傳</a:t>
            </a:r>
            <a:r>
              <a:rPr lang="en-US" altLang="zh-TW" sz="2400" dirty="0" smtClean="0">
                <a:solidFill>
                  <a:srgbClr val="0070C0"/>
                </a:solidFill>
              </a:rPr>
              <a:t>【</a:t>
            </a:r>
            <a:r>
              <a:rPr lang="zh-TW" altLang="en-US" sz="2400" dirty="0" smtClean="0">
                <a:solidFill>
                  <a:srgbClr val="0070C0"/>
                </a:solidFill>
              </a:rPr>
              <a:t>國家圖書館</a:t>
            </a:r>
            <a:r>
              <a:rPr lang="en-US" altLang="zh-TW" sz="2400" dirty="0" smtClean="0">
                <a:solidFill>
                  <a:srgbClr val="0070C0"/>
                </a:solidFill>
              </a:rPr>
              <a:t>-</a:t>
            </a:r>
            <a:r>
              <a:rPr lang="zh-TW" altLang="en-US" sz="2400" dirty="0" smtClean="0">
                <a:solidFill>
                  <a:srgbClr val="0070C0"/>
                </a:solidFill>
              </a:rPr>
              <a:t>學位</a:t>
            </a:r>
            <a:r>
              <a:rPr lang="zh-TW" altLang="en-US" sz="2400" dirty="0">
                <a:solidFill>
                  <a:srgbClr val="0070C0"/>
                </a:solidFill>
              </a:rPr>
              <a:t>論文相似檢測輔助</a:t>
            </a:r>
            <a:r>
              <a:rPr lang="zh-TW" altLang="en-US" sz="2400" dirty="0" smtClean="0">
                <a:solidFill>
                  <a:srgbClr val="0070C0"/>
                </a:solidFill>
              </a:rPr>
              <a:t>系統</a:t>
            </a:r>
            <a:r>
              <a:rPr lang="en-US" altLang="zh-TW" sz="2400" dirty="0" smtClean="0">
                <a:solidFill>
                  <a:srgbClr val="0070C0"/>
                </a:solidFill>
              </a:rPr>
              <a:t>】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6C834-D12F-492A-AD81-B978B07DB998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85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圖書館離校流程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學位論文收繳規定：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論文授權說明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r>
              <a:rPr lang="zh-TW" altLang="en-US" sz="2800" b="1" dirty="0"/>
              <a:t>電子論文上傳</a:t>
            </a:r>
            <a:r>
              <a:rPr lang="zh-TW" altLang="en-US" sz="2800" b="1" dirty="0" smtClean="0"/>
              <a:t>說明：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製作論文</a:t>
            </a:r>
            <a:r>
              <a:rPr lang="en-US" altLang="zh-TW" sz="2800" b="1" dirty="0">
                <a:solidFill>
                  <a:srgbClr val="0070C0"/>
                </a:solidFill>
              </a:rPr>
              <a:t>PDF</a:t>
            </a:r>
            <a:r>
              <a:rPr lang="zh-TW" altLang="en-US" sz="2800" b="1" dirty="0">
                <a:solidFill>
                  <a:srgbClr val="0070C0"/>
                </a:solidFill>
              </a:rPr>
              <a:t>檔、論文提交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作業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r>
              <a:rPr lang="zh-TW" altLang="en-US" sz="2800" b="1" dirty="0" smtClean="0"/>
              <a:t>學位論文相關表單</a:t>
            </a:r>
            <a:r>
              <a:rPr lang="en-US" altLang="zh-TW" sz="2800" b="1" dirty="0" smtClean="0"/>
              <a:t>&amp;</a:t>
            </a:r>
            <a:r>
              <a:rPr lang="zh-TW" altLang="en-US" sz="2800" b="1" dirty="0" smtClean="0"/>
              <a:t>軟體下載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其他注意事項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Q&amp;A</a:t>
            </a:r>
            <a:endParaRPr lang="zh-TW" altLang="en-US" sz="2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D296-2744-408E-8BDF-40FA154CEB1E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664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539462" y="1272924"/>
            <a:ext cx="5040560" cy="1728192"/>
          </a:xfrm>
        </p:spPr>
        <p:txBody>
          <a:bodyPr>
            <a:normAutofit/>
          </a:bodyPr>
          <a:lstStyle/>
          <a:p>
            <a:pPr algn="ctr"/>
            <a:r>
              <a:rPr lang="en-US" altLang="zh-TW" sz="8000" b="1" dirty="0" smtClean="0">
                <a:solidFill>
                  <a:schemeClr val="accent2"/>
                </a:solidFill>
              </a:rPr>
              <a:t>Q&amp;A</a:t>
            </a:r>
            <a:endParaRPr lang="zh-TW" altLang="en-US" sz="8000" b="1" dirty="0">
              <a:solidFill>
                <a:schemeClr val="accent2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1838568" y="3244149"/>
            <a:ext cx="8569206" cy="1363662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</a:rPr>
              <a:t>預祝</a:t>
            </a:r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</a:rPr>
              <a:t>各位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</a:rPr>
              <a:t>研究生 畢業順利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</a:p>
          <a:p>
            <a:pPr marL="45720" indent="0" algn="ctr">
              <a:buNone/>
            </a:pP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Thanks your!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1847274" y="2996952"/>
            <a:ext cx="842493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圓角矩形 9"/>
          <p:cNvSpPr/>
          <p:nvPr/>
        </p:nvSpPr>
        <p:spPr>
          <a:xfrm>
            <a:off x="3158949" y="5161565"/>
            <a:ext cx="6306150" cy="10625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~</a:t>
            </a: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若</a:t>
            </a:r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有問題歡迎</a:t>
            </a: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聯絡圖書館</a:t>
            </a:r>
            <a:r>
              <a:rPr lang="en-US" altLang="zh-TW" sz="24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~</a:t>
            </a:r>
          </a:p>
          <a:p>
            <a:pPr algn="ctr"/>
            <a:r>
              <a:rPr lang="en-US" altLang="zh-TW" sz="2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libref@gm.ttu.edu.tw  (</a:t>
            </a:r>
            <a:r>
              <a:rPr lang="en-US" altLang="zh-TW" sz="2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02)2182-2928#6851</a:t>
            </a:r>
            <a:endParaRPr lang="en-US" altLang="zh-TW" sz="2000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1" name="文字版面配置區 4"/>
          <p:cNvSpPr txBox="1">
            <a:spLocks/>
          </p:cNvSpPr>
          <p:nvPr/>
        </p:nvSpPr>
        <p:spPr>
          <a:xfrm>
            <a:off x="3071664" y="4607811"/>
            <a:ext cx="648072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kumimoji="0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98E32-9237-4A3B-922F-FC6BCF5A3DB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4" y="329952"/>
            <a:ext cx="2594992" cy="25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圖書館離校流程 </a:t>
            </a:r>
            <a:endParaRPr lang="zh-TW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b="1" dirty="0"/>
              <a:t>完成電子論文</a:t>
            </a:r>
            <a:r>
              <a:rPr lang="zh-TW" altLang="en-US" b="1" dirty="0" smtClean="0"/>
              <a:t>審核</a:t>
            </a:r>
            <a:endParaRPr lang="en-US" altLang="zh-TW" b="1" dirty="0" smtClean="0"/>
          </a:p>
          <a:p>
            <a:pPr marL="68580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/>
              <a:t>至 </a:t>
            </a:r>
            <a:r>
              <a:rPr lang="zh-TW" altLang="en-US" b="1" dirty="0" smtClean="0">
                <a:solidFill>
                  <a:schemeClr val="accent2"/>
                </a:solidFill>
                <a:hlinkClick r:id="rId3"/>
              </a:rPr>
              <a:t>論文</a:t>
            </a:r>
            <a:r>
              <a:rPr lang="zh-TW" altLang="en-US" b="1" dirty="0">
                <a:solidFill>
                  <a:schemeClr val="accent2"/>
                </a:solidFill>
                <a:hlinkClick r:id="rId3"/>
              </a:rPr>
              <a:t>繳交系統</a:t>
            </a:r>
            <a:r>
              <a:rPr lang="zh-TW" altLang="en-US" b="1" dirty="0">
                <a:solidFill>
                  <a:schemeClr val="accent2"/>
                </a:solidFill>
              </a:rPr>
              <a:t> </a:t>
            </a:r>
            <a:r>
              <a:rPr lang="zh-TW" altLang="en-US" dirty="0"/>
              <a:t>填寫</a:t>
            </a:r>
            <a:r>
              <a:rPr lang="zh-TW" altLang="en-US" dirty="0" smtClean="0"/>
              <a:t>論文資訊、設定開放權限及上傳論文</a:t>
            </a:r>
            <a:r>
              <a:rPr lang="en-US" altLang="zh-TW" dirty="0" smtClean="0"/>
              <a:t>PDF</a:t>
            </a:r>
            <a:r>
              <a:rPr lang="zh-TW" altLang="en-US" dirty="0" smtClean="0"/>
              <a:t>檔</a:t>
            </a:r>
            <a:endParaRPr lang="en-US" altLang="zh-TW" dirty="0"/>
          </a:p>
          <a:p>
            <a:pPr marL="68580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/>
              <a:t>列印</a:t>
            </a:r>
            <a:r>
              <a:rPr lang="zh-TW" altLang="en-US" dirty="0"/>
              <a:t>電子論文授權書</a:t>
            </a:r>
            <a:endParaRPr lang="en-US" altLang="zh-TW" dirty="0"/>
          </a:p>
          <a:p>
            <a:pPr marL="960120" lvl="2" indent="-457200">
              <a:buFont typeface="Arial" panose="020B0604020202020204" pitchFamily="34" charset="0"/>
              <a:buChar char="•"/>
            </a:pPr>
            <a:r>
              <a:rPr lang="zh-TW" altLang="en-US" dirty="0" smtClean="0"/>
              <a:t>請於</a:t>
            </a:r>
            <a:r>
              <a:rPr lang="zh-TW" altLang="en-US" b="1" dirty="0" smtClean="0">
                <a:solidFill>
                  <a:schemeClr val="accent2"/>
                </a:solidFill>
              </a:rPr>
              <a:t>論文核准後</a:t>
            </a:r>
            <a:r>
              <a:rPr lang="zh-TW" altLang="en-US" dirty="0" smtClean="0"/>
              <a:t>再列印</a:t>
            </a:r>
            <a:endParaRPr lang="en-US" altLang="zh-TW" dirty="0"/>
          </a:p>
          <a:p>
            <a:pPr marL="960120" lvl="2" indent="-457200">
              <a:buFont typeface="Arial" panose="020B0604020202020204" pitchFamily="34" charset="0"/>
              <a:buChar char="•"/>
            </a:pPr>
            <a:r>
              <a:rPr lang="zh-TW" altLang="en-US" dirty="0" smtClean="0"/>
              <a:t>論文</a:t>
            </a:r>
            <a:r>
              <a:rPr lang="zh-TW" altLang="en-US" dirty="0"/>
              <a:t>授權</a:t>
            </a:r>
            <a:r>
              <a:rPr lang="zh-TW" altLang="en-US" dirty="0" smtClean="0"/>
              <a:t>書</a:t>
            </a:r>
            <a:r>
              <a:rPr lang="en-US" altLang="zh-TW" dirty="0" smtClean="0"/>
              <a:t>(</a:t>
            </a:r>
            <a:r>
              <a:rPr lang="zh-TW" altLang="en-US" dirty="0" smtClean="0"/>
              <a:t>大同大學</a:t>
            </a:r>
            <a:r>
              <a:rPr lang="zh-TW" altLang="en-US" dirty="0"/>
              <a:t>及</a:t>
            </a:r>
            <a:r>
              <a:rPr lang="zh-TW" altLang="en-US" dirty="0" smtClean="0"/>
              <a:t>國家圖書館，</a:t>
            </a:r>
            <a:r>
              <a:rPr lang="en-US" altLang="zh-TW" dirty="0" smtClean="0"/>
              <a:t>2</a:t>
            </a:r>
            <a:r>
              <a:rPr lang="zh-TW" altLang="en-US" dirty="0" smtClean="0"/>
              <a:t>式</a:t>
            </a:r>
            <a:r>
              <a:rPr lang="en-US" altLang="zh-TW" dirty="0" smtClean="0"/>
              <a:t>1</a:t>
            </a:r>
            <a:r>
              <a:rPr lang="zh-TW" altLang="en-US" dirty="0" smtClean="0"/>
              <a:t>份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，須本人親筆簽名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繳交紙本論文及授權</a:t>
            </a:r>
            <a:r>
              <a:rPr lang="zh-TW" altLang="en-US" b="1" dirty="0" smtClean="0"/>
              <a:t>書至圖書館</a:t>
            </a:r>
            <a:endParaRPr lang="en-US" altLang="zh-TW" b="1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確認無未還圖書或逾期罰款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b="1" dirty="0"/>
          </a:p>
        </p:txBody>
      </p:sp>
      <p:sp>
        <p:nvSpPr>
          <p:cNvPr id="1946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8788-168A-4894-B4D4-053419E93143}" type="slidenum">
              <a:rPr lang="en-US" altLang="zh-TW" smtClean="0"/>
              <a:pPr/>
              <a:t>3</a:t>
            </a:fld>
            <a:endParaRPr lang="en-US" altLang="zh-TW"/>
          </a:p>
        </p:txBody>
      </p:sp>
      <p:sp>
        <p:nvSpPr>
          <p:cNvPr id="2" name="五邊形 1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1</a:t>
            </a:r>
            <a:endParaRPr lang="zh-TW" altLang="en-US" b="1" dirty="0"/>
          </a:p>
        </p:txBody>
      </p:sp>
      <p:sp>
        <p:nvSpPr>
          <p:cNvPr id="3" name="向右箭號 2"/>
          <p:cNvSpPr/>
          <p:nvPr/>
        </p:nvSpPr>
        <p:spPr>
          <a:xfrm>
            <a:off x="1202056" y="5316015"/>
            <a:ext cx="375592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636704" y="526520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</a:pPr>
            <a:r>
              <a:rPr kumimoji="0" lang="zh-TW" altLang="en-US" sz="2400" b="1" dirty="0">
                <a:solidFill>
                  <a:schemeClr val="accent2"/>
                </a:solidFill>
                <a:latin typeface="Calibri"/>
                <a:ea typeface="微軟正黑體"/>
              </a:rPr>
              <a:t>圖書館離校程序完成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學位</a:t>
            </a:r>
            <a:r>
              <a:rPr lang="zh-TW" altLang="en-US" dirty="0"/>
              <a:t>論文收繳</a:t>
            </a:r>
            <a:r>
              <a:rPr lang="zh-TW" altLang="en-US" dirty="0" smtClean="0"/>
              <a:t>規定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zh-TW" altLang="en-US" b="1" dirty="0" smtClean="0"/>
              <a:t>依學位授予法</a:t>
            </a:r>
            <a:r>
              <a:rPr lang="zh-TW" altLang="en-US" b="1" dirty="0"/>
              <a:t>碩博士畢業生須</a:t>
            </a:r>
            <a:r>
              <a:rPr lang="zh-TW" altLang="en-US" b="1" dirty="0" smtClean="0"/>
              <a:t>繳交學位論文予</a:t>
            </a:r>
            <a:r>
              <a:rPr lang="zh-TW" altLang="en-US" b="1" dirty="0"/>
              <a:t>本校及國家</a:t>
            </a:r>
            <a:r>
              <a:rPr lang="zh-TW" altLang="en-US" b="1" dirty="0" smtClean="0"/>
              <a:t>圖書館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392E-5A01-414B-80CD-4E889B4245C1}" type="slidenum">
              <a:rPr lang="en-US" altLang="zh-TW" smtClean="0"/>
              <a:pPr/>
              <a:t>4</a:t>
            </a:fld>
            <a:endParaRPr lang="en-US" altLang="zh-TW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02909"/>
              </p:ext>
            </p:extLst>
          </p:nvPr>
        </p:nvGraphicFramePr>
        <p:xfrm>
          <a:off x="1239262" y="1988840"/>
          <a:ext cx="9676423" cy="428489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044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8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收繳單位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91423" marR="91423" marT="45730" marB="457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電子論文</a:t>
                      </a:r>
                      <a:endParaRPr lang="en-US" altLang="zh-TW" sz="24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23" marR="91423" marT="45730" marB="457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紙本論文</a:t>
                      </a:r>
                      <a:endParaRPr kumimoji="0" lang="en-US" altLang="zh-TW" sz="24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23" marR="91423" marT="45730" marB="4573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dirty="0" smtClean="0">
                          <a:latin typeface="+mn-ea"/>
                          <a:ea typeface="+mn-ea"/>
                        </a:rPr>
                        <a:t>大同大學</a:t>
                      </a:r>
                      <a:endParaRPr lang="en-US" altLang="zh-TW" sz="2200" b="1" dirty="0" smtClean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marL="91423" marR="91423" marT="45730" marB="45730"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200" dirty="0" smtClean="0">
                          <a:latin typeface="+mn-ea"/>
                          <a:ea typeface="+mn-ea"/>
                        </a:rPr>
                        <a:t>數位典藏優先</a:t>
                      </a:r>
                    </a:p>
                  </a:txBody>
                  <a:tcPr marL="91423" marR="91423" marT="45730" marB="45730"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dirty="0" smtClean="0">
                          <a:latin typeface="+mn-ea"/>
                          <a:ea typeface="+mn-ea"/>
                        </a:rPr>
                        <a:t>0</a:t>
                      </a:r>
                      <a:r>
                        <a:rPr lang="zh-TW" altLang="en-US" sz="22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2200" dirty="0" smtClean="0">
                          <a:latin typeface="+mn-ea"/>
                          <a:ea typeface="+mn-ea"/>
                        </a:rPr>
                        <a:t>~</a:t>
                      </a:r>
                      <a:r>
                        <a:rPr lang="zh-TW" altLang="en-US" sz="22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2200" dirty="0" smtClean="0">
                          <a:latin typeface="+mn-ea"/>
                          <a:ea typeface="+mn-ea"/>
                        </a:rPr>
                        <a:t>1 </a:t>
                      </a:r>
                      <a:r>
                        <a:rPr lang="zh-TW" altLang="en-US" sz="2200" dirty="0" smtClean="0">
                          <a:latin typeface="+mn-ea"/>
                          <a:ea typeface="+mn-ea"/>
                        </a:rPr>
                        <a:t>本</a:t>
                      </a:r>
                      <a:endParaRPr lang="en-US" altLang="zh-TW" sz="2200" dirty="0" smtClean="0">
                        <a:latin typeface="+mn-ea"/>
                        <a:ea typeface="+mn-ea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200" b="1" dirty="0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立即公開者免繳紙本論文</a:t>
                      </a:r>
                    </a:p>
                  </a:txBody>
                  <a:tcPr marL="91423" marR="91423" marT="45730" marB="4573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+mn-ea"/>
                          <a:ea typeface="+mn-ea"/>
                        </a:rPr>
                        <a:t>國家圖書館</a:t>
                      </a:r>
                      <a:endParaRPr lang="zh-TW" altLang="en-US" sz="2200" b="1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marL="91423" marR="91423" marT="45730" marB="45730"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200" dirty="0" smtClean="0">
                          <a:latin typeface="+mn-ea"/>
                          <a:ea typeface="+mn-ea"/>
                        </a:rPr>
                        <a:t>本館代轉備份檔後送出</a:t>
                      </a:r>
                    </a:p>
                  </a:txBody>
                  <a:tcPr marL="91423" marR="91423" marT="45730" marB="45730"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dirty="0" smtClean="0">
                          <a:latin typeface="+mn-ea"/>
                          <a:ea typeface="+mn-ea"/>
                        </a:rPr>
                        <a:t>1 </a:t>
                      </a:r>
                      <a:r>
                        <a:rPr lang="zh-TW" altLang="en-US" sz="2200" dirty="0" smtClean="0">
                          <a:latin typeface="+mn-ea"/>
                          <a:ea typeface="+mn-ea"/>
                        </a:rPr>
                        <a:t>本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23" marR="91423" marT="45730" marB="4573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000" kern="1200" dirty="0" smtClean="0">
                          <a:latin typeface="+mn-ea"/>
                          <a:ea typeface="+mn-ea"/>
                        </a:rPr>
                        <a:t>學位論文依法應公開上架供眾閱覽，</a:t>
                      </a:r>
                      <a:r>
                        <a:rPr kumimoji="0" lang="zh-TW" altLang="en-US" sz="2000" kern="1200" dirty="0" smtClean="0">
                          <a:effectLst/>
                          <a:latin typeface="+mn-ea"/>
                          <a:ea typeface="+mn-ea"/>
                        </a:rPr>
                        <a:t>如</a:t>
                      </a:r>
                      <a:r>
                        <a:rPr kumimoji="0" lang="zh-TW" altLang="en-US" sz="2000" kern="1200" dirty="0" smtClean="0">
                          <a:latin typeface="+mn-ea"/>
                          <a:ea typeface="+mn-ea"/>
                        </a:rPr>
                        <a:t>必須延後公開，請於學位考試前提出申請，並經</a:t>
                      </a:r>
                      <a:r>
                        <a:rPr kumimoji="0" lang="zh-TW" altLang="en-US" sz="2000" b="1" kern="1200" dirty="0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考試委員、系所及相關單位審核確認</a:t>
                      </a:r>
                      <a:r>
                        <a:rPr kumimoji="0" lang="zh-TW" altLang="en-US" sz="2000" kern="1200" dirty="0" smtClean="0">
                          <a:latin typeface="+mn-ea"/>
                          <a:ea typeface="+mn-ea"/>
                        </a:rPr>
                        <a:t>，填具國家圖書館及大同大學</a:t>
                      </a:r>
                      <a:r>
                        <a:rPr kumimoji="0" lang="zh-TW" altLang="en-US" sz="2000" b="1" kern="1200" dirty="0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「學位論文延後公開申請書」</a:t>
                      </a:r>
                      <a:r>
                        <a:rPr kumimoji="0" lang="zh-TW" altLang="en-US" sz="2000" kern="1200" dirty="0" smtClean="0">
                          <a:latin typeface="+mn-ea"/>
                          <a:ea typeface="+mn-ea"/>
                        </a:rPr>
                        <a:t>各</a:t>
                      </a:r>
                      <a:r>
                        <a:rPr kumimoji="0" lang="en-US" altLang="zh-TW" sz="2000" kern="120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zh-TW" altLang="en-US" sz="2000" kern="1200" dirty="0" smtClean="0">
                          <a:latin typeface="+mn-ea"/>
                          <a:ea typeface="+mn-ea"/>
                        </a:rPr>
                        <a:t>份，連同</a:t>
                      </a:r>
                      <a:r>
                        <a:rPr kumimoji="0" lang="zh-TW" altLang="en-US" sz="2000" b="1" kern="1200" dirty="0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佐證文件</a:t>
                      </a:r>
                      <a:r>
                        <a:rPr kumimoji="0" lang="zh-TW" altLang="en-US" sz="2000" kern="1200" dirty="0" smtClean="0">
                          <a:latin typeface="+mn-ea"/>
                          <a:ea typeface="+mn-ea"/>
                        </a:rPr>
                        <a:t>一併繳交</a:t>
                      </a:r>
                    </a:p>
                  </a:txBody>
                  <a:tcPr marL="91423" marR="91423" marT="45730" marB="45730"/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4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/>
                      <a:endParaRPr lang="zh-TW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000" kern="1200" dirty="0" smtClean="0">
                          <a:effectLst/>
                          <a:latin typeface="+mn-ea"/>
                          <a:ea typeface="+mn-ea"/>
                        </a:rPr>
                        <a:t>佐證文件</a:t>
                      </a: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：</a:t>
                      </a:r>
                      <a:endParaRPr lang="en-US" altLang="zh-TW" sz="2000" dirty="0" smtClean="0">
                        <a:latin typeface="+mn-ea"/>
                        <a:ea typeface="+mn-ea"/>
                      </a:endParaRPr>
                    </a:p>
                    <a:p>
                      <a:pPr marL="804863" lvl="1" indent="-457200" algn="l" eaLnBrk="1" hangingPunct="1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涉及機密：合約或保密協議之影本等相關資訊</a:t>
                      </a:r>
                      <a:endParaRPr lang="en-US" altLang="zh-TW" sz="2000" dirty="0" smtClean="0">
                        <a:latin typeface="+mn-ea"/>
                        <a:ea typeface="+mn-ea"/>
                      </a:endParaRPr>
                    </a:p>
                    <a:p>
                      <a:pPr marL="804863" lvl="1" indent="-457200" algn="l" eaLnBrk="1" hangingPunct="1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專利事項：專利申請案號或專利申請書文件</a:t>
                      </a:r>
                      <a:endParaRPr lang="en-US" altLang="zh-TW" sz="2000" dirty="0" smtClean="0">
                        <a:latin typeface="+mn-ea"/>
                        <a:ea typeface="+mn-ea"/>
                      </a:endParaRPr>
                    </a:p>
                    <a:p>
                      <a:pPr marL="804863" lvl="1" indent="-457200" algn="l" eaLnBrk="1" hangingPunct="1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依法不得提供：說明法源依據相關文件</a:t>
                      </a:r>
                      <a:endParaRPr lang="en-US" altLang="zh-TW" sz="2000" dirty="0" smtClean="0">
                        <a:latin typeface="+mn-ea"/>
                        <a:ea typeface="+mn-ea"/>
                      </a:endParaRPr>
                    </a:p>
                    <a:p>
                      <a:pPr marL="347663" lvl="0" indent="-457200" algn="l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延後公開期間：每次申請論文延後公開至多為</a:t>
                      </a:r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年，且需逐次申請</a:t>
                      </a:r>
                      <a:endParaRPr lang="en-US" altLang="zh-TW" sz="2000" dirty="0" smtClean="0">
                        <a:latin typeface="+mn-ea"/>
                        <a:ea typeface="+mn-ea"/>
                      </a:endParaRPr>
                    </a:p>
                  </a:txBody>
                  <a:tcPr marL="91423" marR="91423" marT="45730" marB="45730"/>
                </a:tc>
                <a:tc hMerge="1">
                  <a:txBody>
                    <a:bodyPr/>
                    <a:lstStyle/>
                    <a:p>
                      <a:pPr marL="957263" marR="0" lvl="1" indent="-609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五邊形 4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電子論文上傳說明</a:t>
            </a:r>
            <a:endParaRPr lang="zh-TW" altLang="en-US" sz="2400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+mn-ea"/>
              </a:rPr>
              <a:t>製作學位</a:t>
            </a:r>
            <a:r>
              <a:rPr lang="zh-TW" altLang="en-US" b="1" dirty="0">
                <a:latin typeface="+mn-ea"/>
              </a:rPr>
              <a:t>論文</a:t>
            </a:r>
            <a:r>
              <a:rPr lang="en-US" altLang="zh-TW" b="1" dirty="0">
                <a:latin typeface="+mn-ea"/>
              </a:rPr>
              <a:t>PDF</a:t>
            </a:r>
            <a:r>
              <a:rPr lang="zh-TW" altLang="en-US" b="1" dirty="0" smtClean="0">
                <a:latin typeface="+mn-ea"/>
              </a:rPr>
              <a:t>檔</a:t>
            </a:r>
            <a:endParaRPr lang="en-US" altLang="zh-TW" b="1" dirty="0">
              <a:latin typeface="+mn-ea"/>
            </a:endParaRPr>
          </a:p>
          <a:p>
            <a:r>
              <a:rPr lang="zh-TW" altLang="en-US" b="1" dirty="0" smtClean="0">
                <a:latin typeface="+mn-ea"/>
              </a:rPr>
              <a:t>登入</a:t>
            </a:r>
            <a:r>
              <a:rPr lang="zh-TW" altLang="en-US" b="1" dirty="0">
                <a:latin typeface="+mn-ea"/>
                <a:hlinkClick r:id="rId3"/>
              </a:rPr>
              <a:t>論文繳交</a:t>
            </a:r>
            <a:r>
              <a:rPr lang="zh-TW" altLang="en-US" b="1" dirty="0" smtClean="0">
                <a:latin typeface="+mn-ea"/>
                <a:hlinkClick r:id="rId3"/>
              </a:rPr>
              <a:t>系統</a:t>
            </a:r>
            <a:endParaRPr lang="en-US" altLang="zh-TW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n-ea"/>
              </a:rPr>
              <a:t>論文</a:t>
            </a:r>
            <a:r>
              <a:rPr lang="zh-TW" altLang="en-US" dirty="0">
                <a:latin typeface="+mn-ea"/>
              </a:rPr>
              <a:t>書目資料建</a:t>
            </a:r>
            <a:r>
              <a:rPr lang="zh-TW" altLang="en-US" dirty="0" smtClean="0">
                <a:latin typeface="+mn-ea"/>
              </a:rPr>
              <a:t>檔</a:t>
            </a:r>
            <a:endParaRPr lang="en-US" altLang="zh-TW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n-ea"/>
              </a:rPr>
              <a:t>設定授權</a:t>
            </a:r>
            <a:endParaRPr lang="en-US" altLang="zh-TW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n-ea"/>
              </a:rPr>
              <a:t>上傳</a:t>
            </a:r>
            <a:r>
              <a:rPr lang="zh-TW" altLang="en-US" dirty="0">
                <a:latin typeface="+mn-ea"/>
              </a:rPr>
              <a:t>論文</a:t>
            </a:r>
            <a:r>
              <a:rPr lang="en-US" altLang="zh-TW" dirty="0">
                <a:latin typeface="+mn-ea"/>
              </a:rPr>
              <a:t>PDF</a:t>
            </a:r>
            <a:r>
              <a:rPr lang="zh-TW" altLang="en-US" dirty="0">
                <a:latin typeface="+mn-ea"/>
              </a:rPr>
              <a:t>檔</a:t>
            </a:r>
            <a:r>
              <a:rPr lang="zh-TW" altLang="en-US" dirty="0" smtClean="0">
                <a:latin typeface="+mn-ea"/>
              </a:rPr>
              <a:t>：</a:t>
            </a:r>
            <a:r>
              <a:rPr lang="zh-TW" altLang="en-US" dirty="0">
                <a:latin typeface="+mn-ea"/>
              </a:rPr>
              <a:t>上傳</a:t>
            </a:r>
            <a:r>
              <a:rPr lang="zh-TW" altLang="en-US" dirty="0" smtClean="0">
                <a:latin typeface="+mn-ea"/>
              </a:rPr>
              <a:t>之論文請</a:t>
            </a:r>
            <a:r>
              <a:rPr lang="zh-TW" altLang="en-US" dirty="0">
                <a:latin typeface="+mn-ea"/>
              </a:rPr>
              <a:t>務必完成格式檢查，並經指導教授審核。</a:t>
            </a:r>
          </a:p>
          <a:p>
            <a:r>
              <a:rPr lang="zh-TW" altLang="en-US" b="1" dirty="0" smtClean="0">
                <a:latin typeface="+mn-ea"/>
              </a:rPr>
              <a:t>審核：論文審核需</a:t>
            </a:r>
            <a:r>
              <a:rPr lang="en-US" altLang="zh-TW" b="1" dirty="0" smtClean="0">
                <a:latin typeface="+mn-ea"/>
              </a:rPr>
              <a:t>2~3</a:t>
            </a:r>
            <a:r>
              <a:rPr lang="zh-TW" altLang="en-US" b="1" dirty="0" smtClean="0">
                <a:latin typeface="+mn-ea"/>
              </a:rPr>
              <a:t>個工作天</a:t>
            </a:r>
            <a:endParaRPr lang="en-US" altLang="zh-TW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n-ea"/>
              </a:rPr>
              <a:t>收到「論文核准通知」的</a:t>
            </a:r>
            <a:r>
              <a:rPr lang="en-US" altLang="zh-TW" dirty="0" smtClean="0">
                <a:latin typeface="+mn-ea"/>
              </a:rPr>
              <a:t>E-mail</a:t>
            </a:r>
            <a:r>
              <a:rPr lang="zh-TW" altLang="en-US" dirty="0" smtClean="0">
                <a:latin typeface="+mn-ea"/>
              </a:rPr>
              <a:t>後，才算完成電子論文繳交。</a:t>
            </a:r>
            <a:endParaRPr lang="en-US" altLang="zh-TW" dirty="0">
              <a:latin typeface="+mn-ea"/>
            </a:endParaRPr>
          </a:p>
          <a:p>
            <a:r>
              <a:rPr lang="zh-TW" altLang="en-US" sz="2400" b="1" dirty="0" smtClean="0">
                <a:latin typeface="+mn-ea"/>
              </a:rPr>
              <a:t>列印</a:t>
            </a:r>
            <a:r>
              <a:rPr lang="zh-TW" altLang="en-US" sz="2400" b="1" dirty="0">
                <a:latin typeface="+mn-ea"/>
              </a:rPr>
              <a:t>授權書及紙本論文</a:t>
            </a:r>
            <a:endParaRPr lang="en-US" altLang="zh-TW" sz="2400" b="1" dirty="0">
              <a:latin typeface="+mn-ea"/>
            </a:endParaRPr>
          </a:p>
        </p:txBody>
      </p:sp>
      <p:sp>
        <p:nvSpPr>
          <p:cNvPr id="1741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8F0-5892-4AF2-8D1A-E9EC03272F01}" type="slidenum">
              <a:rPr lang="en-US" altLang="zh-TW" smtClean="0"/>
              <a:pPr/>
              <a:t>5</a:t>
            </a:fld>
            <a:endParaRPr lang="en-US" altLang="zh-TW" dirty="0"/>
          </a:p>
        </p:txBody>
      </p:sp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312" y="1158115"/>
            <a:ext cx="1872208" cy="2256250"/>
          </a:xfrm>
          <a:prstGeom prst="rect">
            <a:avLst/>
          </a:prstGeom>
        </p:spPr>
      </p:pic>
      <p:sp>
        <p:nvSpPr>
          <p:cNvPr id="8" name="五邊形 7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3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第一階段：製作學位論文</a:t>
            </a:r>
            <a:r>
              <a:rPr lang="en-US" altLang="zh-TW" dirty="0"/>
              <a:t>PDF</a:t>
            </a:r>
            <a:r>
              <a:rPr lang="zh-TW" altLang="en-US" dirty="0"/>
              <a:t>檔</a:t>
            </a:r>
            <a:r>
              <a:rPr lang="en-US" altLang="zh-TW" sz="2400" dirty="0" smtClean="0"/>
              <a:t>(1/2)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0000"/>
              </a:buClr>
            </a:pPr>
            <a:r>
              <a:rPr lang="zh-TW" altLang="en-US" b="1" dirty="0"/>
              <a:t>如系所無指定範本，研究生可</a:t>
            </a:r>
            <a:r>
              <a:rPr lang="zh-TW" altLang="en-US" b="1" dirty="0" smtClean="0"/>
              <a:t>依下述</a:t>
            </a:r>
            <a:r>
              <a:rPr lang="zh-TW" altLang="en-US" b="1" dirty="0"/>
              <a:t>規定撰寫及編排</a:t>
            </a:r>
            <a:r>
              <a:rPr lang="zh-TW" altLang="en-US" b="1" dirty="0" smtClean="0"/>
              <a:t>論文。</a:t>
            </a:r>
            <a:endParaRPr lang="en-US" altLang="zh-TW" b="1" dirty="0" smtClean="0"/>
          </a:p>
          <a:p>
            <a:pPr lvl="0">
              <a:buClr>
                <a:srgbClr val="000000"/>
              </a:buClr>
            </a:pPr>
            <a:r>
              <a:rPr lang="zh-TW" altLang="en-US" b="1" dirty="0">
                <a:solidFill>
                  <a:srgbClr val="000000"/>
                </a:solidFill>
              </a:rPr>
              <a:t>內容次序檢查：</a:t>
            </a:r>
            <a:endParaRPr lang="en-US" altLang="zh-TW" b="1" dirty="0" smtClean="0">
              <a:solidFill>
                <a:srgbClr val="000000"/>
              </a:solidFill>
            </a:endParaRP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r>
              <a:rPr lang="zh-TW" altLang="en-US" dirty="0" smtClean="0">
                <a:solidFill>
                  <a:srgbClr val="000000"/>
                </a:solidFill>
              </a:rPr>
              <a:t>封面</a:t>
            </a:r>
            <a:r>
              <a:rPr lang="zh-TW" altLang="en-US" dirty="0">
                <a:solidFill>
                  <a:srgbClr val="000000"/>
                </a:solidFill>
              </a:rPr>
              <a:t>、空白頁、書名頁、</a:t>
            </a:r>
            <a:r>
              <a:rPr lang="zh-TW" altLang="en-US" b="1" u="sng" dirty="0">
                <a:solidFill>
                  <a:srgbClr val="C00000"/>
                </a:solidFill>
              </a:rPr>
              <a:t>口試合格書</a:t>
            </a:r>
            <a:r>
              <a:rPr lang="en-US" altLang="zh-TW" dirty="0">
                <a:solidFill>
                  <a:srgbClr val="000000"/>
                </a:solidFill>
              </a:rPr>
              <a:t>(</a:t>
            </a:r>
            <a:r>
              <a:rPr lang="zh-TW" altLang="en-US" dirty="0">
                <a:solidFill>
                  <a:srgbClr val="000000"/>
                </a:solidFill>
              </a:rPr>
              <a:t>不須編頁碼</a:t>
            </a:r>
            <a:r>
              <a:rPr lang="en-US" altLang="zh-TW" dirty="0" smtClean="0">
                <a:solidFill>
                  <a:srgbClr val="000000"/>
                </a:solidFill>
              </a:rPr>
              <a:t>)</a:t>
            </a: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r>
              <a:rPr lang="zh-TW" altLang="en-US" dirty="0" smtClean="0">
                <a:solidFill>
                  <a:srgbClr val="000000"/>
                </a:solidFill>
              </a:rPr>
              <a:t>誌謝、</a:t>
            </a:r>
            <a:r>
              <a:rPr lang="zh-TW" altLang="en-US" dirty="0">
                <a:solidFill>
                  <a:srgbClr val="000000"/>
                </a:solidFill>
              </a:rPr>
              <a:t>中英文摘要、目錄</a:t>
            </a:r>
            <a:r>
              <a:rPr lang="en-US" altLang="zh-TW" dirty="0">
                <a:solidFill>
                  <a:srgbClr val="000000"/>
                </a:solidFill>
              </a:rPr>
              <a:t>(</a:t>
            </a:r>
            <a:r>
              <a:rPr lang="zh-TW" altLang="en-US" dirty="0">
                <a:solidFill>
                  <a:srgbClr val="000000"/>
                </a:solidFill>
              </a:rPr>
              <a:t>頁碼為</a:t>
            </a:r>
            <a:r>
              <a:rPr lang="zh-TW" altLang="en-US" dirty="0">
                <a:solidFill>
                  <a:srgbClr val="C00000"/>
                </a:solidFill>
              </a:rPr>
              <a:t>小寫羅馬</a:t>
            </a:r>
            <a:r>
              <a:rPr lang="zh-TW" altLang="en-US" dirty="0" smtClean="0">
                <a:solidFill>
                  <a:srgbClr val="C00000"/>
                </a:solidFill>
              </a:rPr>
              <a:t>數字：</a:t>
            </a:r>
            <a:r>
              <a:rPr lang="en-US" altLang="zh-TW" dirty="0" err="1" smtClean="0">
                <a:solidFill>
                  <a:srgbClr val="C00000"/>
                </a:solidFill>
              </a:rPr>
              <a:t>i</a:t>
            </a:r>
            <a:r>
              <a:rPr lang="zh-TW" altLang="en-US" dirty="0">
                <a:solidFill>
                  <a:srgbClr val="C00000"/>
                </a:solidFill>
              </a:rPr>
              <a:t>、</a:t>
            </a:r>
            <a:r>
              <a:rPr lang="en-US" altLang="zh-TW" dirty="0">
                <a:solidFill>
                  <a:srgbClr val="C00000"/>
                </a:solidFill>
              </a:rPr>
              <a:t>ii</a:t>
            </a:r>
            <a:r>
              <a:rPr lang="en-US" altLang="zh-TW" dirty="0" smtClean="0">
                <a:solidFill>
                  <a:srgbClr val="000000"/>
                </a:solidFill>
              </a:rPr>
              <a:t>)</a:t>
            </a: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r>
              <a:rPr lang="zh-TW" altLang="en-US" sz="2000" dirty="0" smtClean="0">
                <a:solidFill>
                  <a:schemeClr val="accent3"/>
                </a:solidFill>
              </a:rPr>
              <a:t> </a:t>
            </a:r>
            <a:r>
              <a:rPr lang="zh-TW" altLang="en-US" dirty="0" smtClean="0">
                <a:solidFill>
                  <a:srgbClr val="000000"/>
                </a:solidFill>
              </a:rPr>
              <a:t>本文</a:t>
            </a:r>
            <a:r>
              <a:rPr lang="zh-TW" altLang="en-US" dirty="0">
                <a:solidFill>
                  <a:srgbClr val="000000"/>
                </a:solidFill>
              </a:rPr>
              <a:t>、參考文獻</a:t>
            </a:r>
            <a:r>
              <a:rPr lang="zh-TW" altLang="en-US" dirty="0" smtClean="0">
                <a:solidFill>
                  <a:srgbClr val="000000"/>
                </a:solidFill>
              </a:rPr>
              <a:t>、附錄</a:t>
            </a:r>
            <a:r>
              <a:rPr lang="en-US" altLang="zh-TW" dirty="0" smtClean="0">
                <a:solidFill>
                  <a:srgbClr val="000000"/>
                </a:solidFill>
              </a:rPr>
              <a:t>(</a:t>
            </a:r>
            <a:r>
              <a:rPr lang="zh-TW" altLang="en-US" dirty="0">
                <a:solidFill>
                  <a:srgbClr val="000000"/>
                </a:solidFill>
              </a:rPr>
              <a:t>頁碼為</a:t>
            </a:r>
            <a:r>
              <a:rPr lang="zh-TW" altLang="en-US" dirty="0" smtClean="0">
                <a:solidFill>
                  <a:srgbClr val="C00000"/>
                </a:solidFill>
              </a:rPr>
              <a:t>阿拉伯數字：</a:t>
            </a:r>
            <a:r>
              <a:rPr lang="en-US" altLang="zh-TW" dirty="0" smtClean="0">
                <a:solidFill>
                  <a:srgbClr val="C00000"/>
                </a:solidFill>
              </a:rPr>
              <a:t>1</a:t>
            </a:r>
            <a:r>
              <a:rPr lang="zh-TW" altLang="en-US" dirty="0">
                <a:solidFill>
                  <a:srgbClr val="C00000"/>
                </a:solidFill>
              </a:rPr>
              <a:t>、</a:t>
            </a:r>
            <a:r>
              <a:rPr lang="en-US" altLang="zh-TW" dirty="0">
                <a:solidFill>
                  <a:srgbClr val="C00000"/>
                </a:solidFill>
              </a:rPr>
              <a:t>2</a:t>
            </a:r>
            <a:r>
              <a:rPr lang="en-US" altLang="zh-TW" dirty="0" smtClean="0">
                <a:solidFill>
                  <a:srgbClr val="000000"/>
                </a:solidFill>
              </a:rPr>
              <a:t>)</a:t>
            </a:r>
            <a:r>
              <a:rPr lang="zh-TW" altLang="en-US" sz="2000" dirty="0">
                <a:solidFill>
                  <a:schemeClr val="accent3"/>
                </a:solidFill>
              </a:rPr>
              <a:t> 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r>
              <a:rPr lang="zh-TW" altLang="en-US" dirty="0" smtClean="0">
                <a:solidFill>
                  <a:srgbClr val="000000"/>
                </a:solidFill>
              </a:rPr>
              <a:t>空白</a:t>
            </a:r>
            <a:r>
              <a:rPr lang="zh-TW" altLang="en-US" dirty="0">
                <a:solidFill>
                  <a:srgbClr val="000000"/>
                </a:solidFill>
              </a:rPr>
              <a:t>頁、</a:t>
            </a:r>
            <a:r>
              <a:rPr lang="zh-TW" altLang="en-US" dirty="0" smtClean="0">
                <a:solidFill>
                  <a:srgbClr val="000000"/>
                </a:solidFill>
              </a:rPr>
              <a:t>封底</a:t>
            </a:r>
            <a:r>
              <a:rPr lang="en-US" altLang="zh-TW" dirty="0">
                <a:solidFill>
                  <a:srgbClr val="000000"/>
                </a:solidFill>
              </a:rPr>
              <a:t>(</a:t>
            </a:r>
            <a:r>
              <a:rPr lang="zh-TW" altLang="en-US" dirty="0">
                <a:solidFill>
                  <a:srgbClr val="000000"/>
                </a:solidFill>
              </a:rPr>
              <a:t>不須編頁碼</a:t>
            </a:r>
            <a:r>
              <a:rPr lang="en-US" altLang="zh-TW" dirty="0" smtClean="0">
                <a:solidFill>
                  <a:srgbClr val="000000"/>
                </a:solidFill>
              </a:rPr>
              <a:t>)</a:t>
            </a: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endParaRPr lang="en-US" altLang="zh-TW" dirty="0">
              <a:solidFill>
                <a:srgbClr val="000000"/>
              </a:solidFill>
            </a:endParaRP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endParaRPr lang="en-US" altLang="zh-TW" dirty="0" smtClean="0">
              <a:solidFill>
                <a:srgbClr val="000000"/>
              </a:solidFill>
            </a:endParaRP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endParaRPr lang="en-US" altLang="zh-TW" dirty="0" smtClean="0">
              <a:solidFill>
                <a:srgbClr val="000000"/>
              </a:solidFill>
            </a:endParaRP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endParaRPr lang="en-US" altLang="zh-TW" dirty="0">
              <a:solidFill>
                <a:srgbClr val="000000"/>
              </a:solidFill>
            </a:endParaRP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21CD-09C7-47D5-B9DE-5BB8D3A32AFB}" type="slidenum">
              <a:rPr lang="en-US" altLang="zh-TW" smtClean="0"/>
              <a:pPr/>
              <a:t>6</a:t>
            </a:fld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b="17820"/>
          <a:stretch/>
        </p:blipFill>
        <p:spPr>
          <a:xfrm>
            <a:off x="1775520" y="4081128"/>
            <a:ext cx="6553200" cy="2230896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>
            <a:off x="8760296" y="3212976"/>
            <a:ext cx="2738497" cy="3099048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ln w="381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465359"/>
                </a:solidFill>
              </a:rPr>
              <a:t>請使用</a:t>
            </a:r>
            <a:r>
              <a:rPr lang="zh-TW" altLang="en-US" sz="2000" dirty="0">
                <a:solidFill>
                  <a:srgbClr val="465359"/>
                </a:solidFill>
              </a:rPr>
              <a:t>經指導教授同意且可以送印</a:t>
            </a:r>
            <a:r>
              <a:rPr lang="zh-TW" altLang="en-US" sz="2000" dirty="0" smtClean="0">
                <a:solidFill>
                  <a:srgbClr val="465359"/>
                </a:solidFill>
              </a:rPr>
              <a:t>的定稿</a:t>
            </a:r>
            <a:r>
              <a:rPr lang="zh-TW" altLang="en-US" sz="2000" dirty="0">
                <a:solidFill>
                  <a:srgbClr val="465359"/>
                </a:solidFill>
              </a:rPr>
              <a:t>版本製作</a:t>
            </a:r>
            <a:r>
              <a:rPr lang="en-US" altLang="zh-TW" sz="2000" dirty="0">
                <a:solidFill>
                  <a:srgbClr val="465359"/>
                </a:solidFill>
              </a:rPr>
              <a:t>PDF</a:t>
            </a:r>
            <a:r>
              <a:rPr lang="zh-TW" altLang="en-US" sz="2000" dirty="0">
                <a:solidFill>
                  <a:srgbClr val="465359"/>
                </a:solidFill>
              </a:rPr>
              <a:t>檔</a:t>
            </a:r>
            <a:r>
              <a:rPr lang="zh-TW" altLang="en-US" sz="2000" dirty="0" smtClean="0">
                <a:solidFill>
                  <a:srgbClr val="465359"/>
                </a:solidFill>
              </a:rPr>
              <a:t>。</a:t>
            </a:r>
            <a:endParaRPr lang="en-US" altLang="zh-TW" sz="2000" dirty="0" smtClean="0">
              <a:solidFill>
                <a:srgbClr val="4653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465359"/>
                </a:solidFill>
              </a:rPr>
              <a:t>請照論文內容次序</a:t>
            </a:r>
            <a:r>
              <a:rPr lang="zh-TW" altLang="en-US" sz="2000" dirty="0">
                <a:solidFill>
                  <a:srgbClr val="465359"/>
                </a:solidFill>
              </a:rPr>
              <a:t>，整併製作成</a:t>
            </a:r>
            <a:r>
              <a:rPr lang="zh-TW" altLang="en-US" sz="2000" b="1" dirty="0">
                <a:solidFill>
                  <a:srgbClr val="465359"/>
                </a:solidFill>
              </a:rPr>
              <a:t>一個</a:t>
            </a:r>
            <a:r>
              <a:rPr lang="en-US" altLang="zh-TW" sz="2000" b="1" dirty="0">
                <a:solidFill>
                  <a:srgbClr val="465359"/>
                </a:solidFill>
              </a:rPr>
              <a:t>PDF</a:t>
            </a:r>
            <a:r>
              <a:rPr lang="zh-TW" altLang="en-US" sz="2000" b="1" dirty="0" smtClean="0">
                <a:solidFill>
                  <a:srgbClr val="465359"/>
                </a:solidFill>
              </a:rPr>
              <a:t>檔案</a:t>
            </a:r>
            <a:r>
              <a:rPr lang="zh-TW" altLang="en-US" sz="2000" dirty="0" smtClean="0">
                <a:solidFill>
                  <a:srgbClr val="465359"/>
                </a:solidFill>
              </a:rPr>
              <a:t>上傳。</a:t>
            </a:r>
            <a:endParaRPr lang="en-US" altLang="zh-TW" sz="2000" dirty="0">
              <a:solidFill>
                <a:srgbClr val="4653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465359"/>
                </a:solidFill>
              </a:rPr>
              <a:t>請</a:t>
            </a:r>
            <a:r>
              <a:rPr lang="zh-TW" altLang="en-US" sz="2000" dirty="0">
                <a:solidFill>
                  <a:srgbClr val="465359"/>
                </a:solidFill>
              </a:rPr>
              <a:t>檢查確認頁碼編排</a:t>
            </a:r>
            <a:r>
              <a:rPr lang="zh-TW" altLang="en-US" sz="2000" dirty="0" smtClean="0">
                <a:solidFill>
                  <a:srgbClr val="465359"/>
                </a:solidFill>
              </a:rPr>
              <a:t>正確性。</a:t>
            </a:r>
            <a:endParaRPr lang="zh-TW" altLang="en-US" sz="2000" dirty="0">
              <a:solidFill>
                <a:srgbClr val="465359"/>
              </a:solidFill>
            </a:endParaRPr>
          </a:p>
        </p:txBody>
      </p:sp>
      <p:sp>
        <p:nvSpPr>
          <p:cNvPr id="10" name="五邊形 9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3.1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第一階段：製作學位論文</a:t>
            </a:r>
            <a:r>
              <a:rPr lang="en-US" altLang="zh-TW" dirty="0"/>
              <a:t>PDF</a:t>
            </a:r>
            <a:r>
              <a:rPr lang="zh-TW" altLang="en-US" dirty="0"/>
              <a:t>檔</a:t>
            </a:r>
            <a:r>
              <a:rPr lang="en-US" altLang="zh-TW" sz="2400" dirty="0" smtClean="0"/>
              <a:t>(2/3)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2999" y="1484784"/>
            <a:ext cx="9872871" cy="46112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b="1" dirty="0" smtClean="0">
                <a:solidFill>
                  <a:srgbClr val="000000"/>
                </a:solidFill>
              </a:rPr>
              <a:t>注意事項：</a:t>
            </a:r>
            <a:endParaRPr lang="en-US" altLang="zh-TW" b="1" dirty="0" smtClean="0">
              <a:solidFill>
                <a:srgbClr val="000000"/>
              </a:solidFill>
            </a:endParaRPr>
          </a:p>
          <a:p>
            <a:pPr marL="731520" lvl="1" indent="-457200">
              <a:lnSpc>
                <a:spcPct val="110000"/>
              </a:lnSpc>
              <a:buFont typeface="+mj-lt"/>
              <a:buAutoNum type="arabicParenR"/>
            </a:pPr>
            <a:r>
              <a:rPr lang="zh-TW" altLang="en-US" dirty="0" smtClean="0"/>
              <a:t>封面</a:t>
            </a:r>
            <a:r>
              <a:rPr lang="zh-TW" altLang="en-US" dirty="0"/>
              <a:t>請使用圖書館網頁提供之下載檔案；論文</a:t>
            </a:r>
            <a:r>
              <a:rPr lang="zh-TW" altLang="en-US" dirty="0" smtClean="0"/>
              <a:t>口試合格書請</a:t>
            </a:r>
            <a:r>
              <a:rPr lang="zh-TW" altLang="en-US" dirty="0"/>
              <a:t>使用系所提供之範例檔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731520" lvl="1" indent="-457200">
              <a:lnSpc>
                <a:spcPct val="110000"/>
              </a:lnSpc>
              <a:buFont typeface="+mj-lt"/>
              <a:buAutoNum type="arabicParenR"/>
            </a:pPr>
            <a:r>
              <a:rPr lang="zh-TW" altLang="en-US" b="1" u="sng" dirty="0">
                <a:solidFill>
                  <a:schemeClr val="accent3"/>
                </a:solidFill>
              </a:rPr>
              <a:t>論文口試合格</a:t>
            </a:r>
            <a:r>
              <a:rPr lang="zh-TW" altLang="en-US" b="1" u="sng" dirty="0" smtClean="0">
                <a:solidFill>
                  <a:schemeClr val="accent3"/>
                </a:solidFill>
              </a:rPr>
              <a:t>書</a:t>
            </a:r>
            <a:r>
              <a:rPr lang="zh-TW" altLang="en-US" dirty="0" smtClean="0"/>
              <a:t>須裝訂於論</a:t>
            </a:r>
            <a:r>
              <a:rPr lang="zh-TW" altLang="en-US" dirty="0"/>
              <a:t>文第二</a:t>
            </a:r>
            <a:r>
              <a:rPr lang="zh-TW" altLang="en-US" dirty="0" smtClean="0"/>
              <a:t>頁。</a:t>
            </a:r>
            <a:endParaRPr lang="en-US" altLang="zh-TW" dirty="0" smtClean="0"/>
          </a:p>
          <a:p>
            <a:pPr marL="731520" lvl="1" indent="-457200">
              <a:lnSpc>
                <a:spcPct val="110000"/>
              </a:lnSpc>
              <a:buFont typeface="+mj-lt"/>
              <a:buAutoNum type="arabicParenR"/>
            </a:pPr>
            <a:r>
              <a:rPr lang="zh-TW" altLang="en-US" dirty="0" smtClean="0"/>
              <a:t>封面</a:t>
            </a:r>
            <a:r>
              <a:rPr lang="zh-TW" altLang="en-US" dirty="0"/>
              <a:t>與書名頁</a:t>
            </a:r>
            <a:r>
              <a:rPr lang="zh-TW" altLang="en-US" dirty="0" smtClean="0"/>
              <a:t>的校徽</a:t>
            </a:r>
            <a:r>
              <a:rPr lang="zh-TW" altLang="en-US" dirty="0"/>
              <a:t>應置於「英文標題」下緣及「研究生」上方間之正中處，字體須由左到右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731520" lvl="1" indent="-457200">
              <a:lnSpc>
                <a:spcPct val="110000"/>
              </a:lnSpc>
              <a:buFont typeface="+mj-lt"/>
              <a:buAutoNum type="arabicParenR"/>
            </a:pPr>
            <a:r>
              <a:rPr lang="zh-TW" altLang="en-US" dirty="0" smtClean="0"/>
              <a:t>論文</a:t>
            </a:r>
            <a:r>
              <a:rPr lang="en-US" altLang="zh-TW" dirty="0"/>
              <a:t>PDF</a:t>
            </a:r>
            <a:r>
              <a:rPr lang="zh-TW" altLang="en-US" dirty="0" smtClean="0"/>
              <a:t>檔須</a:t>
            </a:r>
            <a:r>
              <a:rPr lang="zh-TW" altLang="en-US" b="1" u="sng" dirty="0" smtClean="0"/>
              <a:t>加</a:t>
            </a:r>
            <a:r>
              <a:rPr lang="zh-TW" altLang="en-US" b="1" u="sng" dirty="0"/>
              <a:t>註文件</a:t>
            </a:r>
            <a:r>
              <a:rPr lang="zh-TW" altLang="en-US" b="1" u="sng" dirty="0" smtClean="0"/>
              <a:t>內容</a:t>
            </a:r>
            <a:r>
              <a:rPr lang="zh-TW" altLang="en-US" dirty="0" smtClean="0"/>
              <a:t>。 </a:t>
            </a:r>
            <a:endParaRPr lang="en-US" altLang="zh-TW" dirty="0" smtClean="0"/>
          </a:p>
          <a:p>
            <a:pPr marL="731520" lvl="1" indent="-457200">
              <a:lnSpc>
                <a:spcPct val="110000"/>
              </a:lnSpc>
              <a:buFont typeface="+mj-lt"/>
              <a:buAutoNum type="arabicParenR"/>
            </a:pPr>
            <a:r>
              <a:rPr lang="zh-TW" altLang="en-US" dirty="0" smtClean="0"/>
              <a:t>內文</a:t>
            </a:r>
            <a:r>
              <a:rPr lang="zh-TW" altLang="en-US" b="1" u="sng" dirty="0" smtClean="0"/>
              <a:t>請勿加上浮水印及保全</a:t>
            </a:r>
            <a:r>
              <a:rPr lang="zh-TW" altLang="en-US" dirty="0" smtClean="0"/>
              <a:t>，後續統一由圖書館處理。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21CD-09C7-47D5-B9DE-5BB8D3A32AFB}" type="slidenum">
              <a:rPr lang="en-US" altLang="zh-TW" smtClean="0"/>
              <a:pPr/>
              <a:t>7</a:t>
            </a:fld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8" y="4365104"/>
            <a:ext cx="1310472" cy="1319209"/>
          </a:xfrm>
          <a:prstGeom prst="rect">
            <a:avLst/>
          </a:prstGeom>
        </p:spPr>
      </p:pic>
      <p:sp>
        <p:nvSpPr>
          <p:cNvPr id="7" name="五邊形 6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3.1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8527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第一階段：製作學位論文</a:t>
            </a:r>
            <a:r>
              <a:rPr lang="en-US" altLang="zh-TW" dirty="0"/>
              <a:t>PDF</a:t>
            </a:r>
            <a:r>
              <a:rPr lang="zh-TW" altLang="en-US" dirty="0"/>
              <a:t>檔</a:t>
            </a:r>
            <a:r>
              <a:rPr lang="en-US" altLang="zh-TW" sz="2400" dirty="0" smtClean="0"/>
              <a:t>(3/3)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43000" y="1556792"/>
            <a:ext cx="4754880" cy="452396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TW" sz="2400" b="1" u="sng" dirty="0">
                <a:solidFill>
                  <a:srgbClr val="000000"/>
                </a:solidFill>
              </a:rPr>
              <a:t>PDF</a:t>
            </a:r>
            <a:r>
              <a:rPr lang="zh-TW" altLang="en-US" sz="2400" b="1" u="sng" dirty="0">
                <a:solidFill>
                  <a:srgbClr val="000000"/>
                </a:solidFill>
              </a:rPr>
              <a:t>轉檔及</a:t>
            </a:r>
            <a:r>
              <a:rPr lang="zh-TW" altLang="en-US" sz="2400" b="1" u="sng" dirty="0" smtClean="0">
                <a:solidFill>
                  <a:srgbClr val="000000"/>
                </a:solidFill>
              </a:rPr>
              <a:t>編輯</a:t>
            </a:r>
            <a:endParaRPr lang="en-US" altLang="zh-TW" sz="2400" b="1" u="sng" dirty="0">
              <a:solidFill>
                <a:srgbClr val="000000"/>
              </a:solidFill>
            </a:endParaRPr>
          </a:p>
          <a:p>
            <a:pPr marL="50292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TW" dirty="0"/>
              <a:t>Office </a:t>
            </a:r>
            <a:r>
              <a:rPr lang="en-US" altLang="zh-TW" dirty="0" smtClean="0"/>
              <a:t>Word</a:t>
            </a:r>
            <a:endParaRPr lang="en-US" altLang="zh-TW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dirty="0" smtClean="0"/>
              <a:t>檔案</a:t>
            </a:r>
            <a:r>
              <a:rPr lang="zh-TW" altLang="en-US" dirty="0"/>
              <a:t>→匯出→建立</a:t>
            </a:r>
            <a:r>
              <a:rPr lang="en-US" altLang="zh-TW" dirty="0" smtClean="0"/>
              <a:t>PDF</a:t>
            </a:r>
          </a:p>
          <a:p>
            <a:pPr marL="50292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TW" dirty="0" err="1"/>
              <a:t>PDFill</a:t>
            </a:r>
            <a:r>
              <a:rPr lang="en-US" altLang="zh-TW" dirty="0"/>
              <a:t> PDF </a:t>
            </a:r>
            <a:r>
              <a:rPr lang="en-US" altLang="zh-TW" dirty="0" smtClean="0"/>
              <a:t>Tools</a:t>
            </a:r>
          </a:p>
          <a:p>
            <a:pPr marL="502920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dirty="0" smtClean="0"/>
              <a:t>網路上免費</a:t>
            </a:r>
            <a:r>
              <a:rPr lang="en-US" altLang="zh-TW" dirty="0" smtClean="0"/>
              <a:t>PDF</a:t>
            </a:r>
            <a:r>
              <a:rPr lang="zh-TW" altLang="en-US" dirty="0" smtClean="0"/>
              <a:t>工具</a:t>
            </a:r>
            <a:r>
              <a:rPr lang="zh-TW" altLang="en-US" dirty="0"/>
              <a:t>請</a:t>
            </a:r>
            <a:r>
              <a:rPr lang="zh-TW" altLang="en-US" dirty="0" smtClean="0"/>
              <a:t>自行</a:t>
            </a:r>
            <a:r>
              <a:rPr lang="zh-TW" altLang="en-US" dirty="0"/>
              <a:t>評估</a:t>
            </a:r>
            <a:r>
              <a:rPr lang="zh-TW" altLang="en-US" dirty="0" smtClean="0"/>
              <a:t>使用</a:t>
            </a:r>
            <a:endParaRPr lang="en-US" altLang="zh-TW" dirty="0" smtClean="0"/>
          </a:p>
          <a:p>
            <a:pPr>
              <a:lnSpc>
                <a:spcPct val="110000"/>
              </a:lnSpc>
            </a:pPr>
            <a:r>
              <a:rPr lang="zh-TW" altLang="en-US" dirty="0" smtClean="0"/>
              <a:t>參考路徑：圖書館 </a:t>
            </a:r>
            <a:r>
              <a:rPr lang="en-US" altLang="zh-TW" dirty="0" smtClean="0"/>
              <a:t>&gt;</a:t>
            </a:r>
            <a:r>
              <a:rPr lang="zh-TW" altLang="en-US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畢業離校論文繳交</a:t>
            </a:r>
            <a:r>
              <a:rPr lang="en-US" altLang="zh-TW" dirty="0" smtClean="0"/>
              <a:t>&gt;</a:t>
            </a:r>
            <a:r>
              <a:rPr lang="zh-TW" altLang="en-US" dirty="0">
                <a:hlinkClick r:id="rId4"/>
              </a:rPr>
              <a:t>軟體</a:t>
            </a:r>
            <a:r>
              <a:rPr lang="zh-TW" altLang="en-US" dirty="0" smtClean="0">
                <a:hlinkClick r:id="rId4"/>
              </a:rPr>
              <a:t>下載</a:t>
            </a:r>
            <a:endParaRPr lang="en-US" altLang="zh-TW" dirty="0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6267612" y="1556792"/>
            <a:ext cx="4754880" cy="4523968"/>
          </a:xfrm>
        </p:spPr>
        <p:txBody>
          <a:bodyPr anchor="ctr"/>
          <a:lstStyle/>
          <a:p>
            <a:r>
              <a:rPr lang="zh-TW" altLang="en-US" sz="2400" b="1" u="sng" dirty="0">
                <a:solidFill>
                  <a:srgbClr val="000000"/>
                </a:solidFill>
              </a:rPr>
              <a:t>論文</a:t>
            </a:r>
            <a:r>
              <a:rPr lang="zh-TW" altLang="en-US" sz="2400" b="1" u="sng" dirty="0" smtClean="0">
                <a:solidFill>
                  <a:srgbClr val="000000"/>
                </a:solidFill>
              </a:rPr>
              <a:t>檔案</a:t>
            </a:r>
            <a:r>
              <a:rPr lang="zh-TW" altLang="en-US" sz="2400" b="1" u="sng" dirty="0" smtClean="0"/>
              <a:t>加</a:t>
            </a:r>
            <a:r>
              <a:rPr lang="zh-TW" altLang="en-US" sz="2400" b="1" u="sng" dirty="0"/>
              <a:t>註文件</a:t>
            </a:r>
            <a:r>
              <a:rPr lang="zh-TW" altLang="en-US" sz="2400" b="1" u="sng" dirty="0" smtClean="0"/>
              <a:t>內容</a:t>
            </a:r>
            <a:endParaRPr lang="en-US" altLang="zh-TW" sz="2400" b="1" u="sng" dirty="0" smtClean="0"/>
          </a:p>
          <a:p>
            <a:pPr marL="502920" indent="-457200">
              <a:buFont typeface="+mj-lt"/>
              <a:buAutoNum type="arabicPeriod"/>
            </a:pPr>
            <a:r>
              <a:rPr lang="en-US" altLang="zh-TW" dirty="0" smtClean="0"/>
              <a:t>Office Word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 檔案→資訊→輸入</a:t>
            </a:r>
            <a:r>
              <a:rPr lang="zh-TW" altLang="en-US" dirty="0"/>
              <a:t>文件</a:t>
            </a:r>
            <a:r>
              <a:rPr lang="zh-TW" altLang="en-US" dirty="0" smtClean="0"/>
              <a:t>內容</a:t>
            </a:r>
            <a:endParaRPr lang="en-US" altLang="zh-TW" dirty="0" smtClean="0"/>
          </a:p>
          <a:p>
            <a:pPr marL="502920" indent="-457200">
              <a:buFont typeface="+mj-lt"/>
              <a:buAutoNum type="arabicPeriod"/>
            </a:pPr>
            <a:r>
              <a:rPr lang="en-US" altLang="zh-TW" dirty="0" smtClean="0"/>
              <a:t>Adobe</a:t>
            </a:r>
            <a:r>
              <a:rPr lang="zh-TW" altLang="en-US" dirty="0" smtClean="0"/>
              <a:t> </a:t>
            </a:r>
            <a:r>
              <a:rPr lang="en-US" altLang="zh-TW" dirty="0" smtClean="0"/>
              <a:t>PDF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 檔案→</a:t>
            </a:r>
            <a:r>
              <a:rPr lang="zh-TW" altLang="en-US" dirty="0"/>
              <a:t>內容</a:t>
            </a:r>
            <a:r>
              <a:rPr lang="zh-TW" altLang="en-US" dirty="0" smtClean="0"/>
              <a:t>→</a:t>
            </a:r>
            <a:r>
              <a:rPr lang="zh-TW" altLang="en-US" dirty="0"/>
              <a:t>輸入文件</a:t>
            </a:r>
            <a:r>
              <a:rPr lang="zh-TW" altLang="en-US" dirty="0" smtClean="0"/>
              <a:t>內容</a:t>
            </a:r>
            <a:endParaRPr lang="en-US" altLang="zh-TW" dirty="0" smtClean="0"/>
          </a:p>
          <a:p>
            <a:r>
              <a:rPr lang="zh-TW" altLang="en-US" sz="2400" dirty="0" smtClean="0"/>
              <a:t>參考</a:t>
            </a:r>
            <a:r>
              <a:rPr lang="zh-TW" altLang="en-US" sz="2400" dirty="0"/>
              <a:t>路徑：圖書館 </a:t>
            </a:r>
            <a:r>
              <a:rPr lang="en-US" altLang="zh-TW" sz="2400" dirty="0"/>
              <a:t>&gt;</a:t>
            </a:r>
            <a:r>
              <a:rPr lang="zh-TW" altLang="en-US" sz="2400" u="sng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畢業離校論文繳交</a:t>
            </a:r>
            <a:r>
              <a:rPr lang="en-US" altLang="zh-TW" sz="2400" dirty="0" smtClean="0"/>
              <a:t>&gt;</a:t>
            </a:r>
            <a:r>
              <a:rPr lang="zh-TW" altLang="en-US" sz="2400" u="sng" dirty="0" smtClean="0">
                <a:solidFill>
                  <a:schemeClr val="accent3"/>
                </a:solidFill>
                <a:hlinkClick r:id="rId5"/>
              </a:rPr>
              <a:t>注意事項</a:t>
            </a:r>
            <a:endParaRPr lang="en-US" altLang="zh-TW" sz="2400" u="sng" dirty="0" smtClean="0">
              <a:solidFill>
                <a:schemeClr val="accent3"/>
              </a:solidFill>
            </a:endParaRPr>
          </a:p>
          <a:p>
            <a:endParaRPr lang="zh-TW" altLang="en-US" u="sng" dirty="0">
              <a:solidFill>
                <a:schemeClr val="accent3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21CD-09C7-47D5-B9DE-5BB8D3A32AFB}" type="slidenum">
              <a:rPr lang="en-US" altLang="zh-TW" smtClean="0"/>
              <a:pPr/>
              <a:t>8</a:t>
            </a:fld>
            <a:endParaRPr lang="en-US" altLang="zh-TW" dirty="0"/>
          </a:p>
        </p:txBody>
      </p:sp>
      <p:sp>
        <p:nvSpPr>
          <p:cNvPr id="7" name="五邊形 6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3.1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1542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加註文件內容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Office </a:t>
            </a:r>
            <a:r>
              <a:rPr lang="en-US" altLang="zh-TW" dirty="0" smtClean="0"/>
              <a:t>Word</a:t>
            </a:r>
            <a:endParaRPr lang="zh-TW" altLang="en-US" dirty="0"/>
          </a:p>
        </p:txBody>
      </p:sp>
      <p:pic>
        <p:nvPicPr>
          <p:cNvPr id="24" name="內容版面配置區 2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20548" y="1921274"/>
            <a:ext cx="3611428" cy="4024313"/>
          </a:xfrm>
          <a:prstGeom prst="rect">
            <a:avLst/>
          </a:prstGeom>
        </p:spPr>
      </p:pic>
      <p:pic>
        <p:nvPicPr>
          <p:cNvPr id="27" name="內容版面配置區 26" descr="畫面剪輯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5" y="1921274"/>
            <a:ext cx="3659129" cy="402431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730-9024-4AD3-A621-4C2C43AB638D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9" name="圓角矩形圖說文字 8"/>
          <p:cNvSpPr/>
          <p:nvPr/>
        </p:nvSpPr>
        <p:spPr>
          <a:xfrm>
            <a:off x="767408" y="2323852"/>
            <a:ext cx="576064" cy="313060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07368" y="2230946"/>
            <a:ext cx="360040" cy="49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all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kumimoji="0" lang="en-US" altLang="zh-TW" sz="2800" dirty="0" smtClean="0">
                <a:solidFill>
                  <a:schemeClr val="accent2"/>
                </a:solidFill>
              </a:rPr>
              <a:t>1</a:t>
            </a:r>
            <a:endParaRPr kumimoji="0" lang="zh-TW" alt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五邊形 17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3.1</a:t>
            </a:r>
            <a:endParaRPr lang="zh-TW" altLang="en-US" b="1" dirty="0"/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9552384" y="5157192"/>
            <a:ext cx="349969" cy="476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all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kumimoji="0" lang="en-US" altLang="zh-TW" sz="2800" dirty="0" smtClean="0">
                <a:solidFill>
                  <a:schemeClr val="accent2"/>
                </a:solidFill>
              </a:rPr>
              <a:t>5</a:t>
            </a:r>
            <a:endParaRPr kumimoji="0" lang="zh-TW" altLang="en-US" sz="2800" dirty="0">
              <a:solidFill>
                <a:schemeClr val="accent2"/>
              </a:solidFill>
            </a:endParaRPr>
          </a:p>
        </p:txBody>
      </p:sp>
      <p:pic>
        <p:nvPicPr>
          <p:cNvPr id="28" name="圖片 27" descr="畫面剪輯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" r="4003" b="20996"/>
          <a:stretch/>
        </p:blipFill>
        <p:spPr>
          <a:xfrm>
            <a:off x="4395857" y="1921274"/>
            <a:ext cx="2766381" cy="4024313"/>
          </a:xfrm>
          <a:prstGeom prst="rect">
            <a:avLst/>
          </a:prstGeom>
        </p:spPr>
      </p:pic>
      <p:sp>
        <p:nvSpPr>
          <p:cNvPr id="12" name="圓角矩形圖說文字 11"/>
          <p:cNvSpPr/>
          <p:nvPr/>
        </p:nvSpPr>
        <p:spPr>
          <a:xfrm>
            <a:off x="4880364" y="1988840"/>
            <a:ext cx="864096" cy="298504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520324" y="1921274"/>
            <a:ext cx="360040" cy="49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all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kumimoji="0" lang="en-US" altLang="zh-TW" sz="2800" dirty="0" smtClean="0">
                <a:solidFill>
                  <a:schemeClr val="accent2"/>
                </a:solidFill>
              </a:rPr>
              <a:t>2</a:t>
            </a:r>
            <a:endParaRPr kumimoji="0" lang="zh-TW" alt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微軟正黑+Calibri">
      <a:majorFont>
        <a:latin typeface="Calibri Light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11634</TotalTime>
  <Words>1930</Words>
  <Application>Microsoft Office PowerPoint</Application>
  <PresentationFormat>寬螢幕</PresentationFormat>
  <Paragraphs>224</Paragraphs>
  <Slides>20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微軟正黑體</vt:lpstr>
      <vt:lpstr>微軟正黑體</vt:lpstr>
      <vt:lpstr>新細明體</vt:lpstr>
      <vt:lpstr>Arial</vt:lpstr>
      <vt:lpstr>Calibri</vt:lpstr>
      <vt:lpstr>Calibri Light</vt:lpstr>
      <vt:lpstr>Corbel</vt:lpstr>
      <vt:lpstr>Tahoma</vt:lpstr>
      <vt:lpstr>Wingdings</vt:lpstr>
      <vt:lpstr>基礎</vt:lpstr>
      <vt:lpstr>114學年</vt:lpstr>
      <vt:lpstr>OUTLINE</vt:lpstr>
      <vt:lpstr>圖書館離校流程 </vt:lpstr>
      <vt:lpstr>學位論文收繳規定</vt:lpstr>
      <vt:lpstr>電子論文上傳說明</vt:lpstr>
      <vt:lpstr>第一階段：製作學位論文PDF檔(1/2)</vt:lpstr>
      <vt:lpstr>第一階段：製作學位論文PDF檔(2/3)</vt:lpstr>
      <vt:lpstr>第一階段：製作學位論文PDF檔(3/3)</vt:lpstr>
      <vt:lpstr>加註文件內容 – Office Word</vt:lpstr>
      <vt:lpstr>加註文件內容 – Adobe Acrobat PDF </vt:lpstr>
      <vt:lpstr>第二階段：論文提交作業-登入</vt:lpstr>
      <vt:lpstr>第二階段：論文提交作業-書目資料建檔</vt:lpstr>
      <vt:lpstr>第二階段：論文提交作業-書目資料建檔</vt:lpstr>
      <vt:lpstr>第二階段：論文提交作業-書目資料建檔</vt:lpstr>
      <vt:lpstr>第二階段：論文提交作業-書目資料建檔</vt:lpstr>
      <vt:lpstr>提醒！ 收到核准通知信才表示完成電子論文審核</vt:lpstr>
      <vt:lpstr>第三階段：論文裝訂及繳交</vt:lpstr>
      <vt:lpstr>相關表單</vt:lpstr>
      <vt:lpstr>活動宣傳【國家圖書館-學位論文相似檢測輔助系統】</vt:lpstr>
      <vt:lpstr>Q&amp;A</vt:lpstr>
    </vt:vector>
  </TitlesOfParts>
  <Company>ttu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圖書館導覽</dc:title>
  <dc:creator>hcyu</dc:creator>
  <cp:lastModifiedBy>hcyu</cp:lastModifiedBy>
  <cp:revision>550</cp:revision>
  <cp:lastPrinted>2019-07-24T02:25:03Z</cp:lastPrinted>
  <dcterms:created xsi:type="dcterms:W3CDTF">2006-08-22T01:27:34Z</dcterms:created>
  <dcterms:modified xsi:type="dcterms:W3CDTF">2025-12-16T11:09:51Z</dcterms:modified>
</cp:coreProperties>
</file>